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18" r:id="rId1"/>
    <p:sldMasterId id="2147484230" r:id="rId2"/>
    <p:sldMasterId id="2147484246" r:id="rId3"/>
    <p:sldMasterId id="2147484278" r:id="rId4"/>
    <p:sldMasterId id="2147484294" r:id="rId5"/>
  </p:sldMasterIdLst>
  <p:notesMasterIdLst>
    <p:notesMasterId r:id="rId26"/>
  </p:notesMasterIdLst>
  <p:sldIdLst>
    <p:sldId id="293" r:id="rId6"/>
    <p:sldId id="294" r:id="rId7"/>
    <p:sldId id="258" r:id="rId8"/>
    <p:sldId id="295" r:id="rId9"/>
    <p:sldId id="306" r:id="rId10"/>
    <p:sldId id="1152" r:id="rId11"/>
    <p:sldId id="267" r:id="rId12"/>
    <p:sldId id="269" r:id="rId13"/>
    <p:sldId id="325" r:id="rId14"/>
    <p:sldId id="270" r:id="rId15"/>
    <p:sldId id="318" r:id="rId16"/>
    <p:sldId id="263" r:id="rId17"/>
    <p:sldId id="278" r:id="rId18"/>
    <p:sldId id="308" r:id="rId19"/>
    <p:sldId id="326" r:id="rId20"/>
    <p:sldId id="1155" r:id="rId21"/>
    <p:sldId id="322" r:id="rId22"/>
    <p:sldId id="328" r:id="rId23"/>
    <p:sldId id="283" r:id="rId24"/>
    <p:sldId id="284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385723"/>
    <a:srgbClr val="009900"/>
    <a:srgbClr val="A5BD2D"/>
    <a:srgbClr val="FFFFFF"/>
    <a:srgbClr val="BEDE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92" autoAdjust="0"/>
    <p:restoredTop sz="93594" autoAdjust="0"/>
  </p:normalViewPr>
  <p:slideViewPr>
    <p:cSldViewPr snapToGrid="0">
      <p:cViewPr varScale="1">
        <p:scale>
          <a:sx n="90" d="100"/>
          <a:sy n="90" d="100"/>
        </p:scale>
        <p:origin x="115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1CF68D-4356-4F47-884F-1E11349637F5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10E75-1519-47EB-9134-E4096899C4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423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4979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10E75-1519-47EB-9134-E4096899C4E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445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B6F10-033E-459F-8308-B450506A59D3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A02D-3F33-445A-98C0-01D9BDE995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350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B6F10-033E-459F-8308-B450506A59D3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A02D-3F33-445A-98C0-01D9BDE995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059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B6F10-033E-459F-8308-B450506A59D3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A02D-3F33-445A-98C0-01D9BDE995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720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6898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61970"/>
            <a:fld id="{641B155D-8084-4105-9007-059EB12FE5FE}" type="datetimeFigureOut">
              <a:rPr lang="ru-RU" sz="1500" smtClean="0">
                <a:solidFill>
                  <a:prstClr val="black"/>
                </a:solidFill>
              </a:rPr>
              <a:pPr defTabSz="761970"/>
              <a:t>23.12.2025</a:t>
            </a:fld>
            <a:endParaRPr lang="ru-RU" sz="15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61970"/>
            <a:endParaRPr lang="ru-RU" sz="1500">
              <a:solidFill>
                <a:prstClr val="black"/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6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61970"/>
            <a:fld id="{111F6766-146D-4EC8-99C3-26F30D7B709D}" type="slidenum">
              <a:rPr lang="ru-RU" sz="1500" smtClean="0">
                <a:solidFill>
                  <a:prstClr val="black"/>
                </a:solidFill>
              </a:rPr>
              <a:pPr defTabSz="761970"/>
              <a:t>‹#›</a:t>
            </a:fld>
            <a:endParaRPr lang="ru-RU" sz="15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120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61970"/>
            <a:fld id="{641B155D-8084-4105-9007-059EB12FE5FE}" type="datetimeFigureOut">
              <a:rPr lang="ru-RU" sz="1500" smtClean="0">
                <a:solidFill>
                  <a:prstClr val="black"/>
                </a:solidFill>
              </a:rPr>
              <a:pPr defTabSz="761970"/>
              <a:t>23.12.2025</a:t>
            </a:fld>
            <a:endParaRPr lang="ru-RU" sz="15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61970"/>
            <a:endParaRPr lang="ru-RU" sz="1500">
              <a:solidFill>
                <a:prstClr val="black"/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6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61970"/>
            <a:fld id="{111F6766-146D-4EC8-99C3-26F30D7B709D}" type="slidenum">
              <a:rPr lang="ru-RU" sz="1500" smtClean="0">
                <a:solidFill>
                  <a:prstClr val="black"/>
                </a:solidFill>
              </a:rPr>
              <a:pPr defTabSz="761970"/>
              <a:t>‹#›</a:t>
            </a:fld>
            <a:endParaRPr lang="ru-RU" sz="15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418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90475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matchingName="Серый фон" userDrawn="1">
  <p:cSld name="Серый фон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7" name="Google Shape;67;p62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62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0" y="0"/>
            <a:ext cx="12192000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62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9337037" y="6010634"/>
            <a:ext cx="1410315" cy="5032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7"/>
          <p:cNvSpPr/>
          <p:nvPr userDrawn="1"/>
        </p:nvSpPr>
        <p:spPr bwMode="auto">
          <a:xfrm>
            <a:off x="5896266" y="6442525"/>
            <a:ext cx="3994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B0588C-5D01-654B-9A15-2A6BDD1112E5}" type="slidenum"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srgbClr val="233C7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75658" y="5929662"/>
            <a:ext cx="86677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651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matchingName="Серый фон" userDrawn="1">
  <p:cSld name="1_Серый фон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7" name="Google Shape;67;p62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62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0" y="0"/>
            <a:ext cx="12192000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62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9337037" y="6010634"/>
            <a:ext cx="1410315" cy="5032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7"/>
          <p:cNvSpPr/>
          <p:nvPr userDrawn="1"/>
        </p:nvSpPr>
        <p:spPr bwMode="auto">
          <a:xfrm>
            <a:off x="5896266" y="6442525"/>
            <a:ext cx="3994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B0588C-5D01-654B-9A15-2A6BDD1112E5}" type="slidenum"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srgbClr val="233C7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75658" y="5929662"/>
            <a:ext cx="86677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07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4" y="2514601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4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61970"/>
            <a:fld id="{641B155D-8084-4105-9007-059EB12FE5FE}" type="datetimeFigureOut">
              <a:rPr lang="ru-RU" sz="1500" smtClean="0">
                <a:solidFill>
                  <a:prstClr val="black"/>
                </a:solidFill>
              </a:rPr>
              <a:pPr defTabSz="761970"/>
              <a:t>23.12.2025</a:t>
            </a:fld>
            <a:endParaRPr lang="ru-RU" sz="15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61970"/>
            <a:endParaRPr lang="ru-RU" sz="1500">
              <a:solidFill>
                <a:prstClr val="black"/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1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1"/>
            <a:ext cx="779767" cy="365125"/>
          </a:xfrm>
        </p:spPr>
        <p:txBody>
          <a:bodyPr/>
          <a:lstStyle/>
          <a:p>
            <a:pPr defTabSz="761970"/>
            <a:fld id="{111F6766-146D-4EC8-99C3-26F30D7B709D}" type="slidenum">
              <a:rPr lang="ru-RU" sz="1500" smtClean="0">
                <a:solidFill>
                  <a:prstClr val="black"/>
                </a:solidFill>
              </a:rPr>
              <a:pPr defTabSz="761970"/>
              <a:t>‹#›</a:t>
            </a:fld>
            <a:endParaRPr lang="ru-RU" sz="15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7296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475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B6F10-033E-459F-8308-B450506A59D3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A02D-3F33-445A-98C0-01D9BDE995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7766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matchingName="Серый фон" userDrawn="1">
  <p:cSld name="1_Серый фон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7" name="Google Shape;67;p62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62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0" y="0"/>
            <a:ext cx="12192000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62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9337037" y="6010634"/>
            <a:ext cx="1410315" cy="5032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7"/>
          <p:cNvSpPr/>
          <p:nvPr userDrawn="1"/>
        </p:nvSpPr>
        <p:spPr bwMode="auto">
          <a:xfrm>
            <a:off x="5896266" y="6442525"/>
            <a:ext cx="3994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B0588C-5D01-654B-9A15-2A6BDD1112E5}" type="slidenum"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srgbClr val="233C7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75658" y="5929662"/>
            <a:ext cx="86677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47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matchingName="Серый фон" userDrawn="1">
  <p:cSld name="1_Серый фон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7" name="Google Shape;67;p62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62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0" y="0"/>
            <a:ext cx="12192000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62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9337037" y="6010634"/>
            <a:ext cx="1410315" cy="5032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7"/>
          <p:cNvSpPr/>
          <p:nvPr userDrawn="1"/>
        </p:nvSpPr>
        <p:spPr bwMode="auto">
          <a:xfrm>
            <a:off x="5896266" y="6442525"/>
            <a:ext cx="3994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B0588C-5D01-654B-9A15-2A6BDD1112E5}" type="slidenum"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srgbClr val="233C7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75658" y="5929662"/>
            <a:ext cx="86677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04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48078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13341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matchingName="Серый фон" userDrawn="1">
  <p:cSld name="1_Серый фон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7" name="Google Shape;67;p62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62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0" y="0"/>
            <a:ext cx="12192000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62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9337037" y="6010634"/>
            <a:ext cx="1410315" cy="5032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7"/>
          <p:cNvSpPr/>
          <p:nvPr userDrawn="1"/>
        </p:nvSpPr>
        <p:spPr bwMode="auto">
          <a:xfrm>
            <a:off x="5896266" y="6442525"/>
            <a:ext cx="3994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B0588C-5D01-654B-9A15-2A6BDD1112E5}" type="slidenum"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srgbClr val="233C7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75658" y="5929662"/>
            <a:ext cx="86677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184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matchingName="Серый фон" userDrawn="1">
  <p:cSld name="1_Серый фон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7" name="Google Shape;67;p62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62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0" y="0"/>
            <a:ext cx="12192000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62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9337037" y="6010634"/>
            <a:ext cx="1410315" cy="5032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7"/>
          <p:cNvSpPr/>
          <p:nvPr userDrawn="1"/>
        </p:nvSpPr>
        <p:spPr bwMode="auto">
          <a:xfrm>
            <a:off x="5896266" y="6442525"/>
            <a:ext cx="3994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B0588C-5D01-654B-9A15-2A6BDD1112E5}" type="slidenum"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srgbClr val="233C7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75658" y="5929662"/>
            <a:ext cx="86677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8326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223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93222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61970"/>
            <a:fld id="{641B155D-8084-4105-9007-059EB12FE5FE}" type="datetimeFigureOut">
              <a:rPr lang="ru-RU" sz="1500" smtClean="0">
                <a:solidFill>
                  <a:prstClr val="black"/>
                </a:solidFill>
              </a:rPr>
              <a:pPr defTabSz="761970"/>
              <a:t>23.12.2025</a:t>
            </a:fld>
            <a:endParaRPr lang="ru-RU" sz="15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61970"/>
            <a:endParaRPr lang="ru-RU" sz="1500">
              <a:solidFill>
                <a:prstClr val="black"/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6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61970"/>
            <a:fld id="{111F6766-146D-4EC8-99C3-26F30D7B709D}" type="slidenum">
              <a:rPr lang="ru-RU" sz="1500" smtClean="0">
                <a:solidFill>
                  <a:prstClr val="black"/>
                </a:solidFill>
              </a:rPr>
              <a:pPr defTabSz="761970"/>
              <a:t>‹#›</a:t>
            </a:fld>
            <a:endParaRPr lang="ru-RU" sz="15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0738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61970"/>
            <a:fld id="{641B155D-8084-4105-9007-059EB12FE5FE}" type="datetimeFigureOut">
              <a:rPr lang="ru-RU" sz="1500" smtClean="0">
                <a:solidFill>
                  <a:prstClr val="black"/>
                </a:solidFill>
              </a:rPr>
              <a:pPr defTabSz="761970"/>
              <a:t>23.12.2025</a:t>
            </a:fld>
            <a:endParaRPr lang="ru-RU" sz="15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61970"/>
            <a:endParaRPr lang="ru-RU" sz="1500">
              <a:solidFill>
                <a:prstClr val="black"/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6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61970"/>
            <a:fld id="{111F6766-146D-4EC8-99C3-26F30D7B709D}" type="slidenum">
              <a:rPr lang="ru-RU" sz="1500" smtClean="0">
                <a:solidFill>
                  <a:prstClr val="black"/>
                </a:solidFill>
              </a:rPr>
              <a:pPr defTabSz="761970"/>
              <a:t>‹#›</a:t>
            </a:fld>
            <a:endParaRPr lang="ru-RU" sz="15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988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B6F10-033E-459F-8308-B450506A59D3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A02D-3F33-445A-98C0-01D9BDE995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8341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74068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matchingName="Серый фон" userDrawn="1">
  <p:cSld name="Серый фон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7" name="Google Shape;67;p62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62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0" y="0"/>
            <a:ext cx="12192000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62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9337037" y="6010634"/>
            <a:ext cx="1410315" cy="5032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7"/>
          <p:cNvSpPr/>
          <p:nvPr userDrawn="1"/>
        </p:nvSpPr>
        <p:spPr bwMode="auto">
          <a:xfrm>
            <a:off x="5896266" y="6442525"/>
            <a:ext cx="3994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B0588C-5D01-654B-9A15-2A6BDD1112E5}" type="slidenum"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srgbClr val="233C7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75658" y="5929662"/>
            <a:ext cx="86677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4900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matchingName="Серый фон" userDrawn="1">
  <p:cSld name="1_Серый фон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7" name="Google Shape;67;p62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62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0" y="0"/>
            <a:ext cx="12192000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62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9337037" y="6010634"/>
            <a:ext cx="1410315" cy="5032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7"/>
          <p:cNvSpPr/>
          <p:nvPr userDrawn="1"/>
        </p:nvSpPr>
        <p:spPr bwMode="auto">
          <a:xfrm>
            <a:off x="5896266" y="6442525"/>
            <a:ext cx="3994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B0588C-5D01-654B-9A15-2A6BDD1112E5}" type="slidenum"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srgbClr val="233C7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75658" y="5929662"/>
            <a:ext cx="86677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894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4" y="2514601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4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61970"/>
            <a:fld id="{641B155D-8084-4105-9007-059EB12FE5FE}" type="datetimeFigureOut">
              <a:rPr lang="ru-RU" sz="1500" smtClean="0">
                <a:solidFill>
                  <a:prstClr val="black"/>
                </a:solidFill>
              </a:rPr>
              <a:pPr defTabSz="761970"/>
              <a:t>23.12.2025</a:t>
            </a:fld>
            <a:endParaRPr lang="ru-RU" sz="15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61970"/>
            <a:endParaRPr lang="ru-RU" sz="1500">
              <a:solidFill>
                <a:prstClr val="black"/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1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1"/>
            <a:ext cx="779767" cy="365125"/>
          </a:xfrm>
        </p:spPr>
        <p:txBody>
          <a:bodyPr/>
          <a:lstStyle/>
          <a:p>
            <a:pPr defTabSz="761970"/>
            <a:fld id="{111F6766-146D-4EC8-99C3-26F30D7B709D}" type="slidenum">
              <a:rPr lang="ru-RU" sz="1500" smtClean="0">
                <a:solidFill>
                  <a:prstClr val="black"/>
                </a:solidFill>
              </a:rPr>
              <a:pPr defTabSz="761970"/>
              <a:t>‹#›</a:t>
            </a:fld>
            <a:endParaRPr lang="ru-RU" sz="15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7397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2024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matchingName="Серый фон" userDrawn="1">
  <p:cSld name="1_Серый фон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7" name="Google Shape;67;p62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62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0" y="0"/>
            <a:ext cx="12192000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62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9337037" y="6010634"/>
            <a:ext cx="1410315" cy="5032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7"/>
          <p:cNvSpPr/>
          <p:nvPr userDrawn="1"/>
        </p:nvSpPr>
        <p:spPr bwMode="auto">
          <a:xfrm>
            <a:off x="5896266" y="6442525"/>
            <a:ext cx="3994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B0588C-5D01-654B-9A15-2A6BDD1112E5}" type="slidenum"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srgbClr val="233C7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75658" y="5929662"/>
            <a:ext cx="86677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9639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matchingName="Серый фон" userDrawn="1">
  <p:cSld name="1_Серый фон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7" name="Google Shape;67;p62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62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0" y="0"/>
            <a:ext cx="12192000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62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9337037" y="6010634"/>
            <a:ext cx="1410315" cy="5032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7"/>
          <p:cNvSpPr/>
          <p:nvPr userDrawn="1"/>
        </p:nvSpPr>
        <p:spPr bwMode="auto">
          <a:xfrm>
            <a:off x="5896266" y="6442525"/>
            <a:ext cx="3994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B0588C-5D01-654B-9A15-2A6BDD1112E5}" type="slidenum"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srgbClr val="233C7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75658" y="5929662"/>
            <a:ext cx="86677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06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139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8838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matchingName="Серый фон" userDrawn="1">
  <p:cSld name="1_Серый фон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7" name="Google Shape;67;p62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62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0" y="0"/>
            <a:ext cx="12192000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62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9337037" y="6010634"/>
            <a:ext cx="1410315" cy="5032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7"/>
          <p:cNvSpPr/>
          <p:nvPr userDrawn="1"/>
        </p:nvSpPr>
        <p:spPr bwMode="auto">
          <a:xfrm>
            <a:off x="5896266" y="6442525"/>
            <a:ext cx="3994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B0588C-5D01-654B-9A15-2A6BDD1112E5}" type="slidenum"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srgbClr val="233C7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75658" y="5929662"/>
            <a:ext cx="86677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835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B6F10-033E-459F-8308-B450506A59D3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A02D-3F33-445A-98C0-01D9BDE995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6654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matchingName="Серый фон" userDrawn="1">
  <p:cSld name="1_Серый фон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7" name="Google Shape;67;p62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62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0" y="0"/>
            <a:ext cx="12192000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62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9337037" y="6010634"/>
            <a:ext cx="1410315" cy="5032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7"/>
          <p:cNvSpPr/>
          <p:nvPr userDrawn="1"/>
        </p:nvSpPr>
        <p:spPr bwMode="auto">
          <a:xfrm>
            <a:off x="5896266" y="6442525"/>
            <a:ext cx="3994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B0588C-5D01-654B-9A15-2A6BDD1112E5}" type="slidenum"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srgbClr val="233C7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75658" y="5929662"/>
            <a:ext cx="86677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524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07858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8915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61970"/>
            <a:fld id="{641B155D-8084-4105-9007-059EB12FE5FE}" type="datetimeFigureOut">
              <a:rPr lang="ru-RU" sz="1500" smtClean="0">
                <a:solidFill>
                  <a:prstClr val="black"/>
                </a:solidFill>
              </a:rPr>
              <a:pPr defTabSz="761970"/>
              <a:t>23.12.2025</a:t>
            </a:fld>
            <a:endParaRPr lang="ru-RU" sz="15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61970"/>
            <a:endParaRPr lang="ru-RU" sz="1500">
              <a:solidFill>
                <a:prstClr val="black"/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6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61970"/>
            <a:fld id="{111F6766-146D-4EC8-99C3-26F30D7B709D}" type="slidenum">
              <a:rPr lang="ru-RU" sz="1500" smtClean="0">
                <a:solidFill>
                  <a:prstClr val="black"/>
                </a:solidFill>
              </a:rPr>
              <a:pPr defTabSz="761970"/>
              <a:t>‹#›</a:t>
            </a:fld>
            <a:endParaRPr lang="ru-RU" sz="15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3046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61970"/>
            <a:fld id="{641B155D-8084-4105-9007-059EB12FE5FE}" type="datetimeFigureOut">
              <a:rPr lang="ru-RU" sz="1500" smtClean="0">
                <a:solidFill>
                  <a:prstClr val="black"/>
                </a:solidFill>
              </a:rPr>
              <a:pPr defTabSz="761970"/>
              <a:t>23.12.2025</a:t>
            </a:fld>
            <a:endParaRPr lang="ru-RU" sz="15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61970"/>
            <a:endParaRPr lang="ru-RU" sz="1500">
              <a:solidFill>
                <a:prstClr val="black"/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6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61970"/>
            <a:fld id="{111F6766-146D-4EC8-99C3-26F30D7B709D}" type="slidenum">
              <a:rPr lang="ru-RU" sz="1500" smtClean="0">
                <a:solidFill>
                  <a:prstClr val="black"/>
                </a:solidFill>
              </a:rPr>
              <a:pPr defTabSz="761970"/>
              <a:t>‹#›</a:t>
            </a:fld>
            <a:endParaRPr lang="ru-RU" sz="15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0735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85712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matchingName="Серый фон" userDrawn="1">
  <p:cSld name="Серый фон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7" name="Google Shape;67;p62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62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0" y="0"/>
            <a:ext cx="12192000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62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9337037" y="6010634"/>
            <a:ext cx="1410315" cy="5032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7"/>
          <p:cNvSpPr/>
          <p:nvPr userDrawn="1"/>
        </p:nvSpPr>
        <p:spPr bwMode="auto">
          <a:xfrm>
            <a:off x="5896266" y="6442525"/>
            <a:ext cx="3994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B0588C-5D01-654B-9A15-2A6BDD1112E5}" type="slidenum"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srgbClr val="233C7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75658" y="5929662"/>
            <a:ext cx="86677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1789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matchingName="Серый фон" userDrawn="1">
  <p:cSld name="1_Серый фон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7" name="Google Shape;67;p62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62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0" y="0"/>
            <a:ext cx="12192000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62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9337037" y="6010634"/>
            <a:ext cx="1410315" cy="5032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7"/>
          <p:cNvSpPr/>
          <p:nvPr userDrawn="1"/>
        </p:nvSpPr>
        <p:spPr bwMode="auto">
          <a:xfrm>
            <a:off x="5896266" y="6442525"/>
            <a:ext cx="3994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B0588C-5D01-654B-9A15-2A6BDD1112E5}" type="slidenum"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srgbClr val="233C7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75658" y="5929662"/>
            <a:ext cx="86677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278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4" y="2514601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4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61970"/>
            <a:fld id="{641B155D-8084-4105-9007-059EB12FE5FE}" type="datetimeFigureOut">
              <a:rPr lang="ru-RU" sz="1500" smtClean="0">
                <a:solidFill>
                  <a:prstClr val="black"/>
                </a:solidFill>
              </a:rPr>
              <a:pPr defTabSz="761970"/>
              <a:t>23.12.2025</a:t>
            </a:fld>
            <a:endParaRPr lang="ru-RU" sz="15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61970"/>
            <a:endParaRPr lang="ru-RU" sz="1500">
              <a:solidFill>
                <a:prstClr val="black"/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1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1"/>
            <a:ext cx="779767" cy="365125"/>
          </a:xfrm>
        </p:spPr>
        <p:txBody>
          <a:bodyPr/>
          <a:lstStyle/>
          <a:p>
            <a:pPr defTabSz="761970"/>
            <a:fld id="{111F6766-146D-4EC8-99C3-26F30D7B709D}" type="slidenum">
              <a:rPr lang="ru-RU" sz="1500" smtClean="0">
                <a:solidFill>
                  <a:prstClr val="black"/>
                </a:solidFill>
              </a:rPr>
              <a:pPr defTabSz="761970"/>
              <a:t>‹#›</a:t>
            </a:fld>
            <a:endParaRPr lang="ru-RU" sz="15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2014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1767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B6F10-033E-459F-8308-B450506A59D3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A02D-3F33-445A-98C0-01D9BDE995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3311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matchingName="Серый фон" userDrawn="1">
  <p:cSld name="1_Серый фон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7" name="Google Shape;67;p62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62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0" y="0"/>
            <a:ext cx="12192000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62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9337037" y="6010634"/>
            <a:ext cx="1410315" cy="5032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7"/>
          <p:cNvSpPr/>
          <p:nvPr userDrawn="1"/>
        </p:nvSpPr>
        <p:spPr bwMode="auto">
          <a:xfrm>
            <a:off x="5896266" y="6442525"/>
            <a:ext cx="3994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B0588C-5D01-654B-9A15-2A6BDD1112E5}" type="slidenum"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srgbClr val="233C7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75658" y="5929662"/>
            <a:ext cx="86677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063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matchingName="Серый фон" userDrawn="1">
  <p:cSld name="1_Серый фон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7" name="Google Shape;67;p62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62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0" y="0"/>
            <a:ext cx="12192000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62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9337037" y="6010634"/>
            <a:ext cx="1410315" cy="5032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7"/>
          <p:cNvSpPr/>
          <p:nvPr userDrawn="1"/>
        </p:nvSpPr>
        <p:spPr bwMode="auto">
          <a:xfrm>
            <a:off x="5896266" y="6442525"/>
            <a:ext cx="3994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B0588C-5D01-654B-9A15-2A6BDD1112E5}" type="slidenum"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srgbClr val="233C7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75658" y="5929662"/>
            <a:ext cx="86677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532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18550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44850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matchingName="Серый фон" userDrawn="1">
  <p:cSld name="1_Серый фон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7" name="Google Shape;67;p62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62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0" y="0"/>
            <a:ext cx="12192000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62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9337037" y="6010634"/>
            <a:ext cx="1410315" cy="5032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7"/>
          <p:cNvSpPr/>
          <p:nvPr userDrawn="1"/>
        </p:nvSpPr>
        <p:spPr bwMode="auto">
          <a:xfrm>
            <a:off x="5896266" y="6442525"/>
            <a:ext cx="3994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B0588C-5D01-654B-9A15-2A6BDD1112E5}" type="slidenum"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srgbClr val="233C7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75658" y="5929662"/>
            <a:ext cx="86677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093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matchingName="Серый фон" userDrawn="1">
  <p:cSld name="1_Серый фон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7" name="Google Shape;67;p62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62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0" y="0"/>
            <a:ext cx="12192000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62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9337037" y="6010634"/>
            <a:ext cx="1410315" cy="5032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7"/>
          <p:cNvSpPr/>
          <p:nvPr userDrawn="1"/>
        </p:nvSpPr>
        <p:spPr bwMode="auto">
          <a:xfrm>
            <a:off x="5896266" y="6442525"/>
            <a:ext cx="3994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B0588C-5D01-654B-9A15-2A6BDD1112E5}" type="slidenum"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srgbClr val="233C7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75658" y="5929662"/>
            <a:ext cx="86677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4275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62602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 rot="2713071">
            <a:off x="-807923" y="-162554"/>
            <a:ext cx="1781175" cy="1781175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 rot="2713071">
            <a:off x="506527" y="1189995"/>
            <a:ext cx="1781175" cy="1781175"/>
          </a:xfrm>
          <a:prstGeom prst="rect">
            <a:avLst/>
          </a:prstGeom>
          <a:solidFill>
            <a:schemeClr val="tx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 rot="2713071">
            <a:off x="1849552" y="-133980"/>
            <a:ext cx="1781175" cy="1781175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 userDrawn="1"/>
        </p:nvSpPr>
        <p:spPr>
          <a:xfrm rot="2713071">
            <a:off x="1811452" y="2538412"/>
            <a:ext cx="1781175" cy="1781175"/>
          </a:xfrm>
          <a:prstGeom prst="rect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 userDrawn="1"/>
        </p:nvSpPr>
        <p:spPr>
          <a:xfrm rot="2713071">
            <a:off x="8936152" y="3586163"/>
            <a:ext cx="1781175" cy="1781175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 userDrawn="1"/>
        </p:nvSpPr>
        <p:spPr>
          <a:xfrm rot="2713071">
            <a:off x="10269653" y="4948238"/>
            <a:ext cx="1781175" cy="1781175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 rot="2713071">
            <a:off x="10279179" y="2224088"/>
            <a:ext cx="1781175" cy="1781175"/>
          </a:xfrm>
          <a:prstGeom prst="rect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671D4B-50F6-9EC5-7206-DABDC4E71B3F}"/>
              </a:ext>
            </a:extLst>
          </p:cNvPr>
          <p:cNvSpPr txBox="1"/>
          <p:nvPr userDrawn="1"/>
        </p:nvSpPr>
        <p:spPr>
          <a:xfrm>
            <a:off x="82664" y="6515861"/>
            <a:ext cx="10077512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dirty="0">
                <a:solidFill>
                  <a:srgbClr val="A2B7CE"/>
                </a:solidFill>
                <a:ea typeface="Helvetica" panose="00000500000000000000" pitchFamily="50" charset="0"/>
              </a:rPr>
              <a:t>Все права защищены. Никакая часть презентации не может быть воспроизведена в какой бы то ни было форме и какими бы то ни было средствами, включая размещение в Интернете  и в корпоративных сетях, а также запись в память ЭВМ, для частного или публичного использования, без письменного разрешения владельца авторских прав. © АО «Издательство «Просвещение», 20</a:t>
            </a:r>
            <a:r>
              <a:rPr lang="en-US" sz="800" dirty="0">
                <a:solidFill>
                  <a:srgbClr val="A2B7CE"/>
                </a:solidFill>
                <a:ea typeface="Helvetica" panose="00000500000000000000" pitchFamily="50" charset="0"/>
              </a:rPr>
              <a:t>2</a:t>
            </a:r>
            <a:r>
              <a:rPr lang="ru-RU" sz="800" dirty="0">
                <a:solidFill>
                  <a:srgbClr val="A2B7CE"/>
                </a:solidFill>
                <a:ea typeface="Helvetica" panose="00000500000000000000" pitchFamily="50" charset="0"/>
              </a:rPr>
              <a:t>5 г.</a:t>
            </a:r>
          </a:p>
        </p:txBody>
      </p:sp>
    </p:spTree>
    <p:extLst>
      <p:ext uri="{BB962C8B-B14F-4D97-AF65-F5344CB8AC3E}">
        <p14:creationId xmlns:p14="http://schemas.microsoft.com/office/powerpoint/2010/main" val="18383784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405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+mn-lt"/>
                <a:ea typeface="Helvetica" panose="00000500000000000000" pitchFamily="50" charset="0"/>
              </a:defRPr>
            </a:lvl1pPr>
          </a:lstStyle>
          <a:p>
            <a:fld id="{34FA1A6B-6BA6-429E-B141-01F20825D3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7105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омб 5"/>
          <p:cNvSpPr/>
          <p:nvPr/>
        </p:nvSpPr>
        <p:spPr>
          <a:xfrm>
            <a:off x="-338666" y="988906"/>
            <a:ext cx="3136054" cy="3136054"/>
          </a:xfrm>
          <a:prstGeom prst="diamond">
            <a:avLst/>
          </a:prstGeom>
          <a:solidFill>
            <a:schemeClr val="tx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7" name="Ромб 6"/>
          <p:cNvSpPr/>
          <p:nvPr/>
        </p:nvSpPr>
        <p:spPr>
          <a:xfrm>
            <a:off x="3178952" y="1009226"/>
            <a:ext cx="3136054" cy="3136054"/>
          </a:xfrm>
          <a:prstGeom prst="diamond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8" name="Ромб 7"/>
          <p:cNvSpPr/>
          <p:nvPr/>
        </p:nvSpPr>
        <p:spPr>
          <a:xfrm>
            <a:off x="6696570" y="988906"/>
            <a:ext cx="3136054" cy="3136054"/>
          </a:xfrm>
          <a:prstGeom prst="diamond">
            <a:avLst/>
          </a:prstGeom>
          <a:solidFill>
            <a:schemeClr val="tx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" name="Ромб 8"/>
          <p:cNvSpPr/>
          <p:nvPr/>
        </p:nvSpPr>
        <p:spPr>
          <a:xfrm>
            <a:off x="10214187" y="988906"/>
            <a:ext cx="3136054" cy="3136054"/>
          </a:xfrm>
          <a:prstGeom prst="diamond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" name="Ромб 9"/>
          <p:cNvSpPr/>
          <p:nvPr/>
        </p:nvSpPr>
        <p:spPr>
          <a:xfrm>
            <a:off x="1420143" y="2695786"/>
            <a:ext cx="3136054" cy="3136054"/>
          </a:xfrm>
          <a:prstGeom prst="diamond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Ромб 10"/>
          <p:cNvSpPr/>
          <p:nvPr/>
        </p:nvSpPr>
        <p:spPr>
          <a:xfrm>
            <a:off x="4937761" y="2695786"/>
            <a:ext cx="3136054" cy="3136054"/>
          </a:xfrm>
          <a:prstGeom prst="diamond">
            <a:avLst/>
          </a:prstGeom>
          <a:solidFill>
            <a:schemeClr val="tx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2" name="Ромб 11"/>
          <p:cNvSpPr/>
          <p:nvPr/>
        </p:nvSpPr>
        <p:spPr>
          <a:xfrm>
            <a:off x="8455379" y="2695786"/>
            <a:ext cx="3136054" cy="3136054"/>
          </a:xfrm>
          <a:prstGeom prst="diamond">
            <a:avLst/>
          </a:prstGeom>
          <a:solidFill>
            <a:schemeClr val="tx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4" name="Ромб 13"/>
          <p:cNvSpPr/>
          <p:nvPr userDrawn="1"/>
        </p:nvSpPr>
        <p:spPr>
          <a:xfrm>
            <a:off x="-338666" y="4460240"/>
            <a:ext cx="3136054" cy="3136054"/>
          </a:xfrm>
          <a:prstGeom prst="diamond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5" name="Ромб 14"/>
          <p:cNvSpPr/>
          <p:nvPr/>
        </p:nvSpPr>
        <p:spPr>
          <a:xfrm>
            <a:off x="3178952" y="4460240"/>
            <a:ext cx="3136054" cy="3136054"/>
          </a:xfrm>
          <a:prstGeom prst="diamond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6" name="Ромб 15"/>
          <p:cNvSpPr/>
          <p:nvPr/>
        </p:nvSpPr>
        <p:spPr>
          <a:xfrm>
            <a:off x="6696570" y="4460240"/>
            <a:ext cx="3136054" cy="3136054"/>
          </a:xfrm>
          <a:prstGeom prst="diamond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7" name="Ромб 16"/>
          <p:cNvSpPr/>
          <p:nvPr/>
        </p:nvSpPr>
        <p:spPr>
          <a:xfrm>
            <a:off x="10214187" y="4460240"/>
            <a:ext cx="3136054" cy="3136054"/>
          </a:xfrm>
          <a:prstGeom prst="diamond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405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+mn-lt"/>
                <a:ea typeface="Helvetica" panose="00000500000000000000" pitchFamily="50" charset="0"/>
              </a:defRPr>
            </a:lvl1pPr>
          </a:lstStyle>
          <a:p>
            <a:fld id="{34FA1A6B-6BA6-429E-B141-01F20825D3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2780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B6F10-033E-459F-8308-B450506A59D3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A02D-3F33-445A-98C0-01D9BDE995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8427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омб 5"/>
          <p:cNvSpPr/>
          <p:nvPr userDrawn="1"/>
        </p:nvSpPr>
        <p:spPr>
          <a:xfrm>
            <a:off x="-1371892" y="626582"/>
            <a:ext cx="4409373" cy="4409373"/>
          </a:xfrm>
          <a:prstGeom prst="diamond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7" name="Ромб 6"/>
          <p:cNvSpPr/>
          <p:nvPr userDrawn="1"/>
        </p:nvSpPr>
        <p:spPr>
          <a:xfrm>
            <a:off x="3331279" y="626583"/>
            <a:ext cx="4409373" cy="4409373"/>
          </a:xfrm>
          <a:prstGeom prst="diamond">
            <a:avLst/>
          </a:prstGeom>
          <a:solidFill>
            <a:schemeClr val="tx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8" name="Ромб 7"/>
          <p:cNvSpPr/>
          <p:nvPr userDrawn="1"/>
        </p:nvSpPr>
        <p:spPr>
          <a:xfrm>
            <a:off x="8016690" y="626582"/>
            <a:ext cx="4409373" cy="4409373"/>
          </a:xfrm>
          <a:prstGeom prst="diamond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" name="Ромб 9"/>
          <p:cNvSpPr/>
          <p:nvPr userDrawn="1"/>
        </p:nvSpPr>
        <p:spPr>
          <a:xfrm>
            <a:off x="1008452" y="3060982"/>
            <a:ext cx="4409373" cy="4409373"/>
          </a:xfrm>
          <a:prstGeom prst="diamond">
            <a:avLst/>
          </a:prstGeom>
          <a:solidFill>
            <a:schemeClr val="tx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Ромб 10"/>
          <p:cNvSpPr/>
          <p:nvPr userDrawn="1"/>
        </p:nvSpPr>
        <p:spPr>
          <a:xfrm>
            <a:off x="5687399" y="3034014"/>
            <a:ext cx="4409373" cy="4409373"/>
          </a:xfrm>
          <a:prstGeom prst="diamond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4" name="Номер слайда 3"/>
          <p:cNvSpPr txBox="1">
            <a:spLocks/>
          </p:cNvSpPr>
          <p:nvPr userDrawn="1"/>
        </p:nvSpPr>
        <p:spPr bwMode="auto">
          <a:xfrm>
            <a:off x="9285361" y="630932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>
              <a:defRPr sz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DA86FFC-87DC-48E0-BC3E-C53546C5619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ru-RU">
              <a:solidFill>
                <a:schemeClr val="bg1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0" y="65405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+mn-lt"/>
                <a:ea typeface="Helvetica" panose="00000500000000000000" pitchFamily="50" charset="0"/>
              </a:defRPr>
            </a:lvl1pPr>
          </a:lstStyle>
          <a:p>
            <a:fld id="{34FA1A6B-6BA6-429E-B141-01F20825D3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22149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омб 10"/>
          <p:cNvSpPr/>
          <p:nvPr userDrawn="1"/>
        </p:nvSpPr>
        <p:spPr>
          <a:xfrm>
            <a:off x="5781454" y="2658120"/>
            <a:ext cx="3136054" cy="3136054"/>
          </a:xfrm>
          <a:prstGeom prst="diamond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3" name="Прямоугольник 12"/>
          <p:cNvSpPr/>
          <p:nvPr userDrawn="1"/>
        </p:nvSpPr>
        <p:spPr>
          <a:xfrm rot="2713071">
            <a:off x="9591214" y="3160324"/>
            <a:ext cx="2126747" cy="2126747"/>
          </a:xfrm>
          <a:prstGeom prst="rect">
            <a:avLst/>
          </a:prstGeom>
          <a:solidFill>
            <a:schemeClr val="tx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4" name="Прямоугольник 13"/>
          <p:cNvSpPr/>
          <p:nvPr userDrawn="1"/>
        </p:nvSpPr>
        <p:spPr>
          <a:xfrm rot="2713071">
            <a:off x="7956992" y="1437069"/>
            <a:ext cx="2126747" cy="2212070"/>
          </a:xfrm>
          <a:prstGeom prst="rect">
            <a:avLst/>
          </a:prstGeom>
          <a:solidFill>
            <a:schemeClr val="tx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8" name="Ромб 7"/>
          <p:cNvSpPr/>
          <p:nvPr userDrawn="1"/>
        </p:nvSpPr>
        <p:spPr>
          <a:xfrm>
            <a:off x="7429296" y="4368765"/>
            <a:ext cx="3136054" cy="3136054"/>
          </a:xfrm>
          <a:prstGeom prst="diamond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0" y="65405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+mn-lt"/>
                <a:ea typeface="Helvetica" panose="00000500000000000000" pitchFamily="50" charset="0"/>
              </a:defRPr>
            </a:lvl1pPr>
          </a:lstStyle>
          <a:p>
            <a:fld id="{34FA1A6B-6BA6-429E-B141-01F20825D3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97845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6" name="Скругленный прямоугольник 25"/>
          <p:cNvSpPr/>
          <p:nvPr userDrawn="1"/>
        </p:nvSpPr>
        <p:spPr>
          <a:xfrm>
            <a:off x="1102864" y="1204884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 userDrawn="1"/>
        </p:nvSpPr>
        <p:spPr>
          <a:xfrm>
            <a:off x="1403011" y="1204884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 userDrawn="1"/>
        </p:nvSpPr>
        <p:spPr>
          <a:xfrm>
            <a:off x="1703158" y="1204884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8"/>
          <p:cNvSpPr/>
          <p:nvPr userDrawn="1"/>
        </p:nvSpPr>
        <p:spPr>
          <a:xfrm>
            <a:off x="2003305" y="1204884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/>
          <p:cNvSpPr/>
          <p:nvPr userDrawn="1"/>
        </p:nvSpPr>
        <p:spPr>
          <a:xfrm>
            <a:off x="2003305" y="902703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/>
          <p:cNvSpPr/>
          <p:nvPr userDrawn="1"/>
        </p:nvSpPr>
        <p:spPr>
          <a:xfrm>
            <a:off x="1403011" y="907333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 userDrawn="1"/>
        </p:nvSpPr>
        <p:spPr>
          <a:xfrm>
            <a:off x="1403011" y="60978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 userDrawn="1"/>
        </p:nvSpPr>
        <p:spPr>
          <a:xfrm>
            <a:off x="2303452" y="61442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 userDrawn="1"/>
        </p:nvSpPr>
        <p:spPr>
          <a:xfrm>
            <a:off x="1112840" y="609782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 userDrawn="1"/>
        </p:nvSpPr>
        <p:spPr>
          <a:xfrm>
            <a:off x="822669" y="60978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кругленный прямоугольник 35"/>
          <p:cNvSpPr/>
          <p:nvPr userDrawn="1"/>
        </p:nvSpPr>
        <p:spPr>
          <a:xfrm>
            <a:off x="530512" y="604363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кругленный прямоугольник 36"/>
          <p:cNvSpPr/>
          <p:nvPr userDrawn="1"/>
        </p:nvSpPr>
        <p:spPr>
          <a:xfrm>
            <a:off x="239348" y="311757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кругленный прямоугольник 37"/>
          <p:cNvSpPr/>
          <p:nvPr userDrawn="1"/>
        </p:nvSpPr>
        <p:spPr>
          <a:xfrm>
            <a:off x="530512" y="311757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кругленный прямоугольник 38"/>
          <p:cNvSpPr/>
          <p:nvPr userDrawn="1"/>
        </p:nvSpPr>
        <p:spPr>
          <a:xfrm>
            <a:off x="822669" y="311757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кругленный прямоугольник 39"/>
          <p:cNvSpPr/>
          <p:nvPr userDrawn="1"/>
        </p:nvSpPr>
        <p:spPr>
          <a:xfrm>
            <a:off x="1112840" y="31223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кругленный прямоугольник 40"/>
          <p:cNvSpPr/>
          <p:nvPr userDrawn="1"/>
        </p:nvSpPr>
        <p:spPr>
          <a:xfrm>
            <a:off x="1112840" y="14680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кругленный прямоугольник 41"/>
          <p:cNvSpPr/>
          <p:nvPr userDrawn="1"/>
        </p:nvSpPr>
        <p:spPr>
          <a:xfrm>
            <a:off x="530512" y="15275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кругленный прямоугольник 53"/>
          <p:cNvSpPr/>
          <p:nvPr userDrawn="1"/>
        </p:nvSpPr>
        <p:spPr>
          <a:xfrm>
            <a:off x="10759658" y="6388078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кругленный прямоугольник 54"/>
          <p:cNvSpPr/>
          <p:nvPr userDrawn="1"/>
        </p:nvSpPr>
        <p:spPr>
          <a:xfrm>
            <a:off x="11660099" y="6392718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Скругленный прямоугольник 55"/>
          <p:cNvSpPr/>
          <p:nvPr userDrawn="1"/>
        </p:nvSpPr>
        <p:spPr>
          <a:xfrm>
            <a:off x="10469487" y="6388079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Скругленный прямоугольник 56"/>
          <p:cNvSpPr/>
          <p:nvPr userDrawn="1"/>
        </p:nvSpPr>
        <p:spPr>
          <a:xfrm>
            <a:off x="10179316" y="6388078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Скругленный прямоугольник 57"/>
          <p:cNvSpPr/>
          <p:nvPr userDrawn="1"/>
        </p:nvSpPr>
        <p:spPr>
          <a:xfrm>
            <a:off x="9887159" y="6382660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Скругленный прямоугольник 58"/>
          <p:cNvSpPr/>
          <p:nvPr userDrawn="1"/>
        </p:nvSpPr>
        <p:spPr>
          <a:xfrm>
            <a:off x="9595995" y="6090054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кругленный прямоугольник 59"/>
          <p:cNvSpPr/>
          <p:nvPr userDrawn="1"/>
        </p:nvSpPr>
        <p:spPr>
          <a:xfrm>
            <a:off x="9887159" y="6090054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Скругленный прямоугольник 60"/>
          <p:cNvSpPr/>
          <p:nvPr userDrawn="1"/>
        </p:nvSpPr>
        <p:spPr>
          <a:xfrm>
            <a:off x="10179316" y="6090054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Скругленный прямоугольник 61"/>
          <p:cNvSpPr/>
          <p:nvPr userDrawn="1"/>
        </p:nvSpPr>
        <p:spPr>
          <a:xfrm>
            <a:off x="10469487" y="6090528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кругленный прямоугольник 62"/>
          <p:cNvSpPr/>
          <p:nvPr userDrawn="1"/>
        </p:nvSpPr>
        <p:spPr>
          <a:xfrm>
            <a:off x="10469487" y="5792977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Скругленный прямоугольник 63"/>
          <p:cNvSpPr/>
          <p:nvPr userDrawn="1"/>
        </p:nvSpPr>
        <p:spPr>
          <a:xfrm>
            <a:off x="9887159" y="5793572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Скругленный прямоугольник 64"/>
          <p:cNvSpPr/>
          <p:nvPr userDrawn="1"/>
        </p:nvSpPr>
        <p:spPr>
          <a:xfrm>
            <a:off x="9889157" y="5495426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Скругленный прямоугольник 65"/>
          <p:cNvSpPr/>
          <p:nvPr userDrawn="1"/>
        </p:nvSpPr>
        <p:spPr>
          <a:xfrm>
            <a:off x="10710804" y="5495426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Скругленный прямоугольник 66"/>
          <p:cNvSpPr/>
          <p:nvPr userDrawn="1"/>
        </p:nvSpPr>
        <p:spPr>
          <a:xfrm>
            <a:off x="9579022" y="5495426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Скругленный прямоугольник 67"/>
          <p:cNvSpPr/>
          <p:nvPr userDrawn="1"/>
        </p:nvSpPr>
        <p:spPr>
          <a:xfrm>
            <a:off x="9288851" y="5495426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Скругленный прямоугольник 68"/>
          <p:cNvSpPr/>
          <p:nvPr userDrawn="1"/>
        </p:nvSpPr>
        <p:spPr>
          <a:xfrm>
            <a:off x="153577" y="1512545"/>
            <a:ext cx="11631652" cy="3907553"/>
          </a:xfrm>
          <a:prstGeom prst="roundRect">
            <a:avLst>
              <a:gd name="adj" fmla="val 6483"/>
            </a:avLst>
          </a:prstGeom>
          <a:gradFill flip="none" rotWithShape="1">
            <a:gsLst>
              <a:gs pos="28000">
                <a:schemeClr val="tx2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23526" y="2840909"/>
            <a:ext cx="9144000" cy="1250823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0903100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1313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B6F10-033E-459F-8308-B450506A59D3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A02D-3F33-445A-98C0-01D9BDE995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756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B6F10-033E-459F-8308-B450506A59D3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A02D-3F33-445A-98C0-01D9BDE995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866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B6F10-033E-459F-8308-B450506A59D3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A02D-3F33-445A-98C0-01D9BDE995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9751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B6F10-033E-459F-8308-B450506A59D3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AA02D-3F33-445A-98C0-01D9BDE995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60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9" r:id="rId1"/>
    <p:sldLayoutId id="2147484220" r:id="rId2"/>
    <p:sldLayoutId id="2147484221" r:id="rId3"/>
    <p:sldLayoutId id="2147484222" r:id="rId4"/>
    <p:sldLayoutId id="2147484223" r:id="rId5"/>
    <p:sldLayoutId id="2147484224" r:id="rId6"/>
    <p:sldLayoutId id="2147484225" r:id="rId7"/>
    <p:sldLayoutId id="2147484226" r:id="rId8"/>
    <p:sldLayoutId id="2147484227" r:id="rId9"/>
    <p:sldLayoutId id="2147484228" r:id="rId10"/>
    <p:sldLayoutId id="21474842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3096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1" r:id="rId1"/>
    <p:sldLayoutId id="2147484232" r:id="rId2"/>
    <p:sldLayoutId id="2147484233" r:id="rId3"/>
    <p:sldLayoutId id="2147484234" r:id="rId4"/>
    <p:sldLayoutId id="2147484235" r:id="rId5"/>
    <p:sldLayoutId id="2147484236" r:id="rId6"/>
    <p:sldLayoutId id="2147484237" r:id="rId7"/>
    <p:sldLayoutId id="2147484238" r:id="rId8"/>
    <p:sldLayoutId id="2147484239" r:id="rId9"/>
    <p:sldLayoutId id="2147484240" r:id="rId10"/>
    <p:sldLayoutId id="2147484241" r:id="rId11"/>
    <p:sldLayoutId id="2147484242" r:id="rId12"/>
    <p:sldLayoutId id="2147484243" r:id="rId13"/>
    <p:sldLayoutId id="2147484244" r:id="rId14"/>
    <p:sldLayoutId id="2147484245" r:id="rId15"/>
  </p:sldLayoutIdLst>
  <p:hf sldNum="0" hdr="0" ftr="0" dt="0"/>
  <p:txStyles>
    <p:titleStyle>
      <a:lvl1pPr algn="ctr" defTabSz="761970" rtl="0" eaLnBrk="1" latinLnBrk="0" hangingPunct="1"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39" indent="-285739" algn="l" defTabSz="7619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defTabSz="761970" rtl="0" eaLnBrk="1" latinLnBrk="0" hangingPunct="1">
        <a:spcBef>
          <a:spcPct val="20000"/>
        </a:spcBef>
        <a:buFont typeface="Arial" pitchFamily="34" charset="0"/>
        <a:buChar char="–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spcBef>
          <a:spcPct val="20000"/>
        </a:spcBef>
        <a:buFont typeface="Arial" pitchFamily="34" charset="0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spcBef>
          <a:spcPct val="20000"/>
        </a:spcBef>
        <a:buFont typeface="Arial" pitchFamily="34" charset="0"/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9489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7" r:id="rId1"/>
    <p:sldLayoutId id="2147484248" r:id="rId2"/>
    <p:sldLayoutId id="2147484249" r:id="rId3"/>
    <p:sldLayoutId id="2147484250" r:id="rId4"/>
    <p:sldLayoutId id="2147484251" r:id="rId5"/>
    <p:sldLayoutId id="2147484252" r:id="rId6"/>
    <p:sldLayoutId id="2147484253" r:id="rId7"/>
    <p:sldLayoutId id="2147484254" r:id="rId8"/>
    <p:sldLayoutId id="2147484255" r:id="rId9"/>
    <p:sldLayoutId id="2147484256" r:id="rId10"/>
    <p:sldLayoutId id="2147484257" r:id="rId11"/>
    <p:sldLayoutId id="2147484258" r:id="rId12"/>
    <p:sldLayoutId id="2147484259" r:id="rId13"/>
    <p:sldLayoutId id="2147484260" r:id="rId14"/>
    <p:sldLayoutId id="2147484261" r:id="rId15"/>
  </p:sldLayoutIdLst>
  <p:hf sldNum="0" hdr="0" ftr="0" dt="0"/>
  <p:txStyles>
    <p:titleStyle>
      <a:lvl1pPr algn="ctr" defTabSz="761970" rtl="0" eaLnBrk="1" latinLnBrk="0" hangingPunct="1"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39" indent="-285739" algn="l" defTabSz="7619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defTabSz="761970" rtl="0" eaLnBrk="1" latinLnBrk="0" hangingPunct="1">
        <a:spcBef>
          <a:spcPct val="20000"/>
        </a:spcBef>
        <a:buFont typeface="Arial" pitchFamily="34" charset="0"/>
        <a:buChar char="–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spcBef>
          <a:spcPct val="20000"/>
        </a:spcBef>
        <a:buFont typeface="Arial" pitchFamily="34" charset="0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spcBef>
          <a:spcPct val="20000"/>
        </a:spcBef>
        <a:buFont typeface="Arial" pitchFamily="34" charset="0"/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842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9" r:id="rId1"/>
    <p:sldLayoutId id="2147484280" r:id="rId2"/>
    <p:sldLayoutId id="2147484281" r:id="rId3"/>
    <p:sldLayoutId id="2147484282" r:id="rId4"/>
    <p:sldLayoutId id="2147484283" r:id="rId5"/>
    <p:sldLayoutId id="2147484284" r:id="rId6"/>
    <p:sldLayoutId id="2147484285" r:id="rId7"/>
    <p:sldLayoutId id="2147484286" r:id="rId8"/>
    <p:sldLayoutId id="2147484287" r:id="rId9"/>
    <p:sldLayoutId id="2147484288" r:id="rId10"/>
    <p:sldLayoutId id="2147484289" r:id="rId11"/>
    <p:sldLayoutId id="2147484290" r:id="rId12"/>
    <p:sldLayoutId id="2147484291" r:id="rId13"/>
    <p:sldLayoutId id="2147484292" r:id="rId14"/>
    <p:sldLayoutId id="2147484293" r:id="rId15"/>
  </p:sldLayoutIdLst>
  <p:hf sldNum="0" hdr="0" ftr="0" dt="0"/>
  <p:txStyles>
    <p:titleStyle>
      <a:lvl1pPr algn="ctr" defTabSz="761970" rtl="0" eaLnBrk="1" latinLnBrk="0" hangingPunct="1"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39" indent="-285739" algn="l" defTabSz="7619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defTabSz="761970" rtl="0" eaLnBrk="1" latinLnBrk="0" hangingPunct="1">
        <a:spcBef>
          <a:spcPct val="20000"/>
        </a:spcBef>
        <a:buFont typeface="Arial" pitchFamily="34" charset="0"/>
        <a:buChar char="–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spcBef>
          <a:spcPct val="20000"/>
        </a:spcBef>
        <a:buFont typeface="Arial" pitchFamily="34" charset="0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spcBef>
          <a:spcPct val="20000"/>
        </a:spcBef>
        <a:buFont typeface="Arial" pitchFamily="34" charset="0"/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120485"/>
            <a:ext cx="1991544" cy="591172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405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+mn-lt"/>
                <a:ea typeface="Helvetica" panose="00000500000000000000" pitchFamily="50" charset="0"/>
              </a:defRPr>
            </a:lvl1pPr>
          </a:lstStyle>
          <a:p>
            <a:fld id="{34FA1A6B-6BA6-429E-B141-01F20825D3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344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5" r:id="rId1"/>
    <p:sldLayoutId id="2147484296" r:id="rId2"/>
    <p:sldLayoutId id="2147484297" r:id="rId3"/>
    <p:sldLayoutId id="2147484298" r:id="rId4"/>
    <p:sldLayoutId id="2147484299" r:id="rId5"/>
    <p:sldLayoutId id="2147484300" r:id="rId6"/>
    <p:sldLayoutId id="2147484301" r:id="rId7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hf hdr="0" ft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36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auto">
          <a:xfrm>
            <a:off x="1053519" y="314632"/>
            <a:ext cx="8545688" cy="49998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63">
              <a:defRPr/>
            </a:pPr>
            <a:endParaRPr lang="ru-RU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0786" y="171923"/>
            <a:ext cx="7745134" cy="553998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363">
              <a:spcAft>
                <a:spcPts val="800"/>
              </a:spcAft>
              <a:defRPr/>
            </a:pPr>
            <a:r>
              <a:rPr lang="ru-RU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Планируемые результаты: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0786" y="1112171"/>
            <a:ext cx="11710253" cy="16979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defTabSz="914400">
              <a:spcBef>
                <a:spcPts val="1000"/>
              </a:spcBef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Личностные: </a:t>
            </a:r>
          </a:p>
          <a:p>
            <a:pPr marL="342900" lvl="0" indent="-342900" defTabSz="91440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/>
                <a:cs typeface="Times New Roman" panose="02020603050405020304" pitchFamily="18" charset="0"/>
              </a:rPr>
              <a:t>осознание роли человека в природе и обществе, принятие экологических норм поведения, бережного отношения к природе, неприятие действий, приносящих вред природе.</a:t>
            </a:r>
            <a:endParaRPr lang="ru-RU" sz="2400" b="1" dirty="0">
              <a:solidFill>
                <a:schemeClr val="tx1"/>
              </a:solidFill>
              <a:latin typeface="Times New Roman" panose="02020603050405020304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3204" y="3007185"/>
            <a:ext cx="11695409" cy="26738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363">
              <a:defRPr/>
            </a:pP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Метапредметные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/>
                <a:cs typeface="Times New Roman" panose="02020603050405020304" pitchFamily="18" charset="0"/>
              </a:rPr>
              <a:t> </a:t>
            </a:r>
          </a:p>
          <a:p>
            <a:pPr marL="342900" indent="-342900" defTabSz="914363">
              <a:buFont typeface="Wingdings" panose="05000000000000000000" pitchFamily="2" charset="2"/>
              <a:buChar char="Ø"/>
              <a:defRPr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/>
                <a:cs typeface="Times New Roman" panose="02020603050405020304" pitchFamily="18" charset="0"/>
              </a:rPr>
              <a:t>формулировать с помощью учителя цель предстоящей работы;</a:t>
            </a:r>
          </a:p>
          <a:p>
            <a:pPr marL="342900" lvl="0" indent="-342900" defTabSz="91440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/>
                <a:cs typeface="Times New Roman" panose="02020603050405020304" pitchFamily="18" charset="0"/>
              </a:rPr>
              <a:t>формулировать выводы и подкреплять их доказательствами на основе результатов проведенного наблюдения;</a:t>
            </a:r>
          </a:p>
          <a:p>
            <a:pPr marL="342900" lvl="0" indent="-342900" defTabSz="914400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/>
                <a:cs typeface="Times New Roman" panose="02020603050405020304" pitchFamily="18" charset="0"/>
              </a:rPr>
              <a:t>находить в предложенном источнике информацию, представленную в явном виде, согласно заданному алгоритму.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3204" y="5878172"/>
            <a:ext cx="11705591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363"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Предметные: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/>
                <a:cs typeface="Times New Roman" panose="02020603050405020304" pitchFamily="18" charset="0"/>
              </a:rPr>
              <a:t> </a:t>
            </a:r>
          </a:p>
          <a:p>
            <a:pPr marL="342900" indent="-342900" defTabSz="914363">
              <a:buFont typeface="Wingdings" panose="05000000000000000000" pitchFamily="2" charset="2"/>
              <a:buChar char="Ø"/>
              <a:defRPr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/>
                <a:cs typeface="Times New Roman" panose="02020603050405020304" pitchFamily="18" charset="0"/>
              </a:rPr>
              <a:t>соблюдать правила нравственного поведения на природе.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520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419" y="929780"/>
            <a:ext cx="5051168" cy="27815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87" y="929780"/>
            <a:ext cx="5001490" cy="278159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56387" y="360270"/>
            <a:ext cx="5260257" cy="46166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+mj-lt"/>
              </a:rPr>
              <a:t>«Загрязнение океана» </a:t>
            </a:r>
            <a:endParaRPr lang="ru-RU" dirty="0">
              <a:latin typeface="+mj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368125" y="388425"/>
            <a:ext cx="5287757" cy="424732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defTabSz="914400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«Пожары и вырубка лесов»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379896" y="3819214"/>
            <a:ext cx="2920928" cy="424732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lvl="0" defTabSz="914400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«Проблема мусора»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045" y="4351791"/>
            <a:ext cx="5001490" cy="2366586"/>
          </a:xfrm>
          <a:prstGeom prst="rect">
            <a:avLst/>
          </a:prstGeom>
        </p:spPr>
      </p:pic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826" y="4581832"/>
            <a:ext cx="2164795" cy="17501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/>
          <a:stretch/>
        </p:blipFill>
        <p:spPr bwMode="auto">
          <a:xfrm>
            <a:off x="3824090" y="4581832"/>
            <a:ext cx="2183419" cy="17501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045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34F9A13-3A6C-7B04-394B-3A34D405D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982F507-3F59-8413-D79A-37FD6A9553AB}"/>
              </a:ext>
            </a:extLst>
          </p:cNvPr>
          <p:cNvSpPr/>
          <p:nvPr/>
        </p:nvSpPr>
        <p:spPr>
          <a:xfrm>
            <a:off x="1628775" y="2036974"/>
            <a:ext cx="9872345" cy="46916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7619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Вспомним экологические проблемы и выявим причины их возникновения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</p:txBody>
      </p:sp>
      <p:pic>
        <p:nvPicPr>
          <p:cNvPr id="10" name="Google Shape;160;p7" descr="preencoded.png">
            <a:extLst>
              <a:ext uri="{FF2B5EF4-FFF2-40B4-BE49-F238E27FC236}">
                <a16:creationId xmlns:a16="http://schemas.microsoft.com/office/drawing/2014/main" id="{6E4C968C-9C43-240F-E958-726E83D787D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8469" y="3230823"/>
            <a:ext cx="463258" cy="45255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107AC0F-B5E7-8518-1252-806DFAAA1D58}"/>
              </a:ext>
            </a:extLst>
          </p:cNvPr>
          <p:cNvSpPr/>
          <p:nvPr/>
        </p:nvSpPr>
        <p:spPr>
          <a:xfrm>
            <a:off x="1628775" y="3216535"/>
            <a:ext cx="9872346" cy="46166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defTabSz="914363">
              <a:defRPr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Узнаем отдельные примеры из Международной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Красной книги </a:t>
            </a:r>
          </a:p>
        </p:txBody>
      </p:sp>
      <p:pic>
        <p:nvPicPr>
          <p:cNvPr id="13" name="Google Shape;160;p7" descr="preencoded.png">
            <a:extLst>
              <a:ext uri="{FF2B5EF4-FFF2-40B4-BE49-F238E27FC236}">
                <a16:creationId xmlns:a16="http://schemas.microsoft.com/office/drawing/2014/main" id="{1B34CD30-A830-B71B-65E0-35B688B0F58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1442" y="2022719"/>
            <a:ext cx="463258" cy="45255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BD0A026-D02D-0E60-4B5B-9D248798B284}"/>
              </a:ext>
            </a:extLst>
          </p:cNvPr>
          <p:cNvSpPr/>
          <p:nvPr/>
        </p:nvSpPr>
        <p:spPr>
          <a:xfrm>
            <a:off x="1628775" y="4443683"/>
            <a:ext cx="9872346" cy="424732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Сформулируем правила нравственного поведения в природе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Google Shape;160;p7" descr="preencoded.png">
            <a:extLst>
              <a:ext uri="{FF2B5EF4-FFF2-40B4-BE49-F238E27FC236}">
                <a16:creationId xmlns:a16="http://schemas.microsoft.com/office/drawing/2014/main" id="{B544D87D-923D-069A-9B7E-79337594ABE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8469" y="4399029"/>
            <a:ext cx="463258" cy="45255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A54343F-B6AA-BC2C-026B-B9718FBAD809}"/>
              </a:ext>
            </a:extLst>
          </p:cNvPr>
          <p:cNvSpPr/>
          <p:nvPr/>
        </p:nvSpPr>
        <p:spPr bwMode="auto">
          <a:xfrm>
            <a:off x="1053519" y="314632"/>
            <a:ext cx="8545688" cy="499983"/>
          </a:xfrm>
          <a:prstGeom prst="rect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8F50DAD-32CB-D671-3880-7F35BC11DEA3}"/>
              </a:ext>
            </a:extLst>
          </p:cNvPr>
          <p:cNvSpPr/>
          <p:nvPr/>
        </p:nvSpPr>
        <p:spPr>
          <a:xfrm>
            <a:off x="272024" y="196550"/>
            <a:ext cx="7731434" cy="461665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План работы на уроке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Google Shape;709;p34" descr="preencoded.png">
            <a:extLst>
              <a:ext uri="{FF2B5EF4-FFF2-40B4-BE49-F238E27FC236}">
                <a16:creationId xmlns:a16="http://schemas.microsoft.com/office/drawing/2014/main" id="{60F7F046-ADA4-B142-1761-6DEFA18285E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3519" y="1931122"/>
            <a:ext cx="528733" cy="495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0100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Зарядка для глаз">
            <a:hlinkClick r:id="" action="ppaction://media"/>
            <a:extLst>
              <a:ext uri="{FF2B5EF4-FFF2-40B4-BE49-F238E27FC236}">
                <a16:creationId xmlns:a16="http://schemas.microsoft.com/office/drawing/2014/main" id="{AC047175-AF1B-4DE0-A497-4296EA1B072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 bwMode="auto">
          <a:xfrm>
            <a:off x="0" y="0"/>
            <a:ext cx="12192000" cy="67791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416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8166" y="115614"/>
            <a:ext cx="11666481" cy="6547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6EA02E8-BB81-F069-04D5-C84EEFE62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429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4017" y="171924"/>
            <a:ext cx="11806026" cy="523220"/>
          </a:xfrm>
          <a:prstGeom prst="rect">
            <a:avLst/>
          </a:prstGeom>
          <a:solidFill>
            <a:srgbClr val="C5E0B4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2830" b="1" dirty="0">
                <a:solidFill>
                  <a:prstClr val="black"/>
                </a:solidFill>
                <a:latin typeface="Times New Roman" panose="02020603050405020304"/>
              </a:rPr>
              <a:t>Объясните значение цветовой гаммы</a:t>
            </a:r>
            <a:endParaRPr kumimoji="0" lang="ru-RU" sz="283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нутый угол 6"/>
          <p:cNvSpPr/>
          <p:nvPr/>
        </p:nvSpPr>
        <p:spPr>
          <a:xfrm>
            <a:off x="1047137" y="1132924"/>
            <a:ext cx="2644877" cy="2445774"/>
          </a:xfrm>
          <a:prstGeom prst="foldedCorner">
            <a:avLst/>
          </a:prstGeom>
          <a:ln w="19050">
            <a:solidFill>
              <a:srgbClr val="0020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Вымершие виды животных</a:t>
            </a:r>
          </a:p>
        </p:txBody>
      </p:sp>
      <p:sp>
        <p:nvSpPr>
          <p:cNvPr id="8" name="Загнутый угол 7"/>
          <p:cNvSpPr/>
          <p:nvPr/>
        </p:nvSpPr>
        <p:spPr>
          <a:xfrm>
            <a:off x="4773560" y="3869484"/>
            <a:ext cx="2644877" cy="2445774"/>
          </a:xfrm>
          <a:prstGeom prst="foldedCorner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Мало изученные животные</a:t>
            </a:r>
          </a:p>
        </p:txBody>
      </p:sp>
      <p:sp>
        <p:nvSpPr>
          <p:cNvPr id="9" name="Загнутый угол 8"/>
          <p:cNvSpPr/>
          <p:nvPr/>
        </p:nvSpPr>
        <p:spPr>
          <a:xfrm>
            <a:off x="1047137" y="3869484"/>
            <a:ext cx="2644877" cy="2445774"/>
          </a:xfrm>
          <a:prstGeom prst="foldedCorner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Всегда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было мало</a:t>
            </a:r>
          </a:p>
        </p:txBody>
      </p:sp>
      <p:sp>
        <p:nvSpPr>
          <p:cNvPr id="10" name="Загнутый угол 9"/>
          <p:cNvSpPr/>
          <p:nvPr/>
        </p:nvSpPr>
        <p:spPr>
          <a:xfrm>
            <a:off x="8499985" y="1132923"/>
            <a:ext cx="2644877" cy="2459561"/>
          </a:xfrm>
          <a:prstGeom prst="foldedCorner">
            <a:avLst/>
          </a:prstGeom>
          <a:solidFill>
            <a:srgbClr val="FFFF00"/>
          </a:solidFill>
          <a:ln w="19050">
            <a:solidFill>
              <a:srgbClr val="0020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Количество быстро уменьшается</a:t>
            </a:r>
          </a:p>
        </p:txBody>
      </p:sp>
      <p:sp>
        <p:nvSpPr>
          <p:cNvPr id="11" name="Загнутый угол 10"/>
          <p:cNvSpPr/>
          <p:nvPr/>
        </p:nvSpPr>
        <p:spPr>
          <a:xfrm>
            <a:off x="4773561" y="1132924"/>
            <a:ext cx="2644877" cy="2445774"/>
          </a:xfrm>
          <a:prstGeom prst="foldedCorner">
            <a:avLst/>
          </a:prstGeom>
          <a:solidFill>
            <a:srgbClr val="CC0000"/>
          </a:solidFill>
          <a:ln w="19050">
            <a:solidFill>
              <a:srgbClr val="0020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Исчезающие виды животных</a:t>
            </a:r>
          </a:p>
        </p:txBody>
      </p:sp>
      <p:sp>
        <p:nvSpPr>
          <p:cNvPr id="12" name="Загнутый угол 11"/>
          <p:cNvSpPr/>
          <p:nvPr/>
        </p:nvSpPr>
        <p:spPr>
          <a:xfrm>
            <a:off x="8499985" y="3869484"/>
            <a:ext cx="2644877" cy="2445774"/>
          </a:xfrm>
          <a:prstGeom prst="foldedCorner">
            <a:avLst/>
          </a:prstGeom>
          <a:solidFill>
            <a:srgbClr val="00B050"/>
          </a:solidFill>
          <a:ln w="19050">
            <a:solidFill>
              <a:srgbClr val="0020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Восстановленные виды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r="9264" b="18465"/>
          <a:stretch/>
        </p:blipFill>
        <p:spPr>
          <a:xfrm>
            <a:off x="1123246" y="1132923"/>
            <a:ext cx="2593373" cy="245956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558789" y="3229563"/>
            <a:ext cx="1722285" cy="338554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Кавказский зубр</a:t>
            </a:r>
          </a:p>
        </p:txBody>
      </p:sp>
      <p:pic>
        <p:nvPicPr>
          <p:cNvPr id="15" name="Picture 2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8" t="4437"/>
          <a:stretch/>
        </p:blipFill>
        <p:spPr bwMode="auto">
          <a:xfrm>
            <a:off x="8499985" y="1132923"/>
            <a:ext cx="2620272" cy="245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803794" y="3075674"/>
            <a:ext cx="2186350" cy="4924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Амурский леопард</a:t>
            </a:r>
          </a:p>
          <a:p>
            <a:pPr algn="ctr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(дальневосточный леопард)</a:t>
            </a:r>
          </a:p>
        </p:txBody>
      </p:sp>
      <p:pic>
        <p:nvPicPr>
          <p:cNvPr id="17" name="Picture 6" descr="Picture background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7" r="7904"/>
          <a:stretch/>
        </p:blipFill>
        <p:spPr bwMode="auto">
          <a:xfrm>
            <a:off x="1047137" y="3841911"/>
            <a:ext cx="2670630" cy="244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403553" y="5795012"/>
            <a:ext cx="1722285" cy="338554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Белый медведь</a:t>
            </a:r>
          </a:p>
        </p:txBody>
      </p:sp>
      <p:pic>
        <p:nvPicPr>
          <p:cNvPr id="19" name="Picture 8" descr="https://avatars.mds.yandex.net/i?id=67a93c29e34a22a5bf62d3c9814684ea_l-4118505-images-thumbs&amp;n=13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4" r="11633"/>
          <a:stretch/>
        </p:blipFill>
        <p:spPr bwMode="auto">
          <a:xfrm>
            <a:off x="4748956" y="3869485"/>
            <a:ext cx="2669481" cy="243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4955269" y="5660718"/>
            <a:ext cx="2281457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Слоновая (</a:t>
            </a:r>
            <a:r>
              <a:rPr lang="ru-RU" sz="1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галапагосская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черепаха</a:t>
            </a:r>
          </a:p>
        </p:txBody>
      </p:sp>
      <p:pic>
        <p:nvPicPr>
          <p:cNvPr id="21" name="Picture 10" descr="https://upload.wikimedia.org/wikipedia/commons/thumb/1/13/Jungfernkranich.jpg/330px-Jungfernkranich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0" b="3843"/>
          <a:stretch/>
        </p:blipFill>
        <p:spPr bwMode="auto">
          <a:xfrm>
            <a:off x="8499983" y="3845117"/>
            <a:ext cx="2620273" cy="247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8959533" y="5876162"/>
            <a:ext cx="1789972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Журавль-красавка</a:t>
            </a:r>
          </a:p>
        </p:txBody>
      </p:sp>
      <p:pic>
        <p:nvPicPr>
          <p:cNvPr id="24" name="Picture 12" descr="Эйзенамская форель фото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" t="-514" r="3734" b="1261"/>
          <a:stretch>
            <a:fillRect/>
          </a:stretch>
        </p:blipFill>
        <p:spPr bwMode="auto">
          <a:xfrm>
            <a:off x="4798166" y="1132923"/>
            <a:ext cx="2620272" cy="245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5133931" y="3209367"/>
            <a:ext cx="2026197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Эйзенамская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форель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55AE58B-C9A6-5AD3-FD95-D1F7FBB0B4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2533" y="1132923"/>
            <a:ext cx="1722285" cy="248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43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 animBg="1"/>
      <p:bldP spid="18" grpId="0" animBg="1"/>
      <p:bldP spid="20" grpId="0" animBg="1"/>
      <p:bldP spid="22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34F9A13-3A6C-7B04-394B-3A34D405D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982F507-3F59-8413-D79A-37FD6A9553AB}"/>
              </a:ext>
            </a:extLst>
          </p:cNvPr>
          <p:cNvSpPr/>
          <p:nvPr/>
        </p:nvSpPr>
        <p:spPr>
          <a:xfrm>
            <a:off x="1628775" y="2036974"/>
            <a:ext cx="9872345" cy="46916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7619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Вспомним экологические проблемы и выявим причины их возникновения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</p:txBody>
      </p:sp>
      <p:pic>
        <p:nvPicPr>
          <p:cNvPr id="10" name="Google Shape;160;p7" descr="preencoded.png">
            <a:extLst>
              <a:ext uri="{FF2B5EF4-FFF2-40B4-BE49-F238E27FC236}">
                <a16:creationId xmlns:a16="http://schemas.microsoft.com/office/drawing/2014/main" id="{6E4C968C-9C43-240F-E958-726E83D787D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8469" y="3230823"/>
            <a:ext cx="463258" cy="45255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107AC0F-B5E7-8518-1252-806DFAAA1D58}"/>
              </a:ext>
            </a:extLst>
          </p:cNvPr>
          <p:cNvSpPr/>
          <p:nvPr/>
        </p:nvSpPr>
        <p:spPr>
          <a:xfrm>
            <a:off x="1628775" y="3216535"/>
            <a:ext cx="9872346" cy="46166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Узнаем отдельные примеры из Международной Красной книги </a:t>
            </a:r>
          </a:p>
        </p:txBody>
      </p:sp>
      <p:pic>
        <p:nvPicPr>
          <p:cNvPr id="13" name="Google Shape;160;p7" descr="preencoded.png">
            <a:extLst>
              <a:ext uri="{FF2B5EF4-FFF2-40B4-BE49-F238E27FC236}">
                <a16:creationId xmlns:a16="http://schemas.microsoft.com/office/drawing/2014/main" id="{1B34CD30-A830-B71B-65E0-35B688B0F58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1442" y="2022719"/>
            <a:ext cx="463258" cy="45255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BD0A026-D02D-0E60-4B5B-9D248798B284}"/>
              </a:ext>
            </a:extLst>
          </p:cNvPr>
          <p:cNvSpPr/>
          <p:nvPr/>
        </p:nvSpPr>
        <p:spPr>
          <a:xfrm>
            <a:off x="1628775" y="4443683"/>
            <a:ext cx="9872346" cy="424732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Сформулируем правила нравственного поведения в природе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Google Shape;160;p7" descr="preencoded.png">
            <a:extLst>
              <a:ext uri="{FF2B5EF4-FFF2-40B4-BE49-F238E27FC236}">
                <a16:creationId xmlns:a16="http://schemas.microsoft.com/office/drawing/2014/main" id="{B544D87D-923D-069A-9B7E-79337594ABE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8469" y="4399029"/>
            <a:ext cx="463258" cy="45255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A54343F-B6AA-BC2C-026B-B9718FBAD809}"/>
              </a:ext>
            </a:extLst>
          </p:cNvPr>
          <p:cNvSpPr/>
          <p:nvPr/>
        </p:nvSpPr>
        <p:spPr bwMode="auto">
          <a:xfrm>
            <a:off x="1053519" y="314632"/>
            <a:ext cx="8545688" cy="499983"/>
          </a:xfrm>
          <a:prstGeom prst="rect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8F50DAD-32CB-D671-3880-7F35BC11DEA3}"/>
              </a:ext>
            </a:extLst>
          </p:cNvPr>
          <p:cNvSpPr/>
          <p:nvPr/>
        </p:nvSpPr>
        <p:spPr>
          <a:xfrm>
            <a:off x="272024" y="196550"/>
            <a:ext cx="7731434" cy="461665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План работы на уроке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Google Shape;709;p34" descr="preencoded.png">
            <a:extLst>
              <a:ext uri="{FF2B5EF4-FFF2-40B4-BE49-F238E27FC236}">
                <a16:creationId xmlns:a16="http://schemas.microsoft.com/office/drawing/2014/main" id="{60F7F046-ADA4-B142-1761-6DEFA18285E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3519" y="1931122"/>
            <a:ext cx="528733" cy="495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09;p34" descr="preencoded.png">
            <a:extLst>
              <a:ext uri="{FF2B5EF4-FFF2-40B4-BE49-F238E27FC236}">
                <a16:creationId xmlns:a16="http://schemas.microsoft.com/office/drawing/2014/main" id="{60F7F046-ADA4-B142-1761-6DEFA18285E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9199" y="3149628"/>
            <a:ext cx="528733" cy="495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9280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9F957-FF07-8768-9C44-069285C20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ADB8A77-5D37-6D02-61E4-D9BF10C03024}"/>
              </a:ext>
            </a:extLst>
          </p:cNvPr>
          <p:cNvGrpSpPr/>
          <p:nvPr/>
        </p:nvGrpSpPr>
        <p:grpSpPr>
          <a:xfrm>
            <a:off x="3691801" y="150636"/>
            <a:ext cx="8592964" cy="591656"/>
            <a:chOff x="-145017" y="143829"/>
            <a:chExt cx="13939505" cy="327965"/>
          </a:xfrm>
        </p:grpSpPr>
        <p:sp>
          <p:nvSpPr>
            <p:cNvPr id="3" name="Нашивка 25">
              <a:extLst>
                <a:ext uri="{FF2B5EF4-FFF2-40B4-BE49-F238E27FC236}">
                  <a16:creationId xmlns:a16="http://schemas.microsoft.com/office/drawing/2014/main" id="{752065B6-77FD-93CF-A380-BF193AB306A8}"/>
                </a:ext>
              </a:extLst>
            </p:cNvPr>
            <p:cNvSpPr/>
            <p:nvPr/>
          </p:nvSpPr>
          <p:spPr>
            <a:xfrm rot="10800000" flipV="1">
              <a:off x="-145017" y="181764"/>
              <a:ext cx="13305902" cy="290030"/>
            </a:xfrm>
            <a:prstGeom prst="chevron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 18pt"/>
                <a:ea typeface="+mn-ea"/>
                <a:cs typeface="+mn-cs"/>
              </a:endParaRPr>
            </a:p>
          </p:txBody>
        </p:sp>
        <p:sp>
          <p:nvSpPr>
            <p:cNvPr id="4" name="Нашивка 4">
              <a:extLst>
                <a:ext uri="{FF2B5EF4-FFF2-40B4-BE49-F238E27FC236}">
                  <a16:creationId xmlns:a16="http://schemas.microsoft.com/office/drawing/2014/main" id="{C7B81EC9-1402-E4FB-E78D-8F33202BDFE6}"/>
                </a:ext>
              </a:extLst>
            </p:cNvPr>
            <p:cNvSpPr/>
            <p:nvPr/>
          </p:nvSpPr>
          <p:spPr>
            <a:xfrm>
              <a:off x="4082598" y="143829"/>
              <a:ext cx="9711890" cy="2900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130" tIns="12065" rIns="0" bIns="12065" numCol="1" spcCol="127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Рыбья кость</a:t>
              </a:r>
              <a:endPara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Пятиугольник 9">
            <a:extLst>
              <a:ext uri="{FF2B5EF4-FFF2-40B4-BE49-F238E27FC236}">
                <a16:creationId xmlns:a16="http://schemas.microsoft.com/office/drawing/2014/main" id="{ACBA8697-3BEE-EAA3-8807-C73DF35389D2}"/>
              </a:ext>
            </a:extLst>
          </p:cNvPr>
          <p:cNvSpPr/>
          <p:nvPr/>
        </p:nvSpPr>
        <p:spPr>
          <a:xfrm rot="16200000">
            <a:off x="42323" y="3304112"/>
            <a:ext cx="4342647" cy="889040"/>
          </a:xfrm>
          <a:prstGeom prst="homePlate">
            <a:avLst>
              <a:gd name="adj" fmla="val 3099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r 18pt"/>
              <a:ea typeface="+mn-ea"/>
              <a:cs typeface="+mn-cs"/>
            </a:endParaRPr>
          </a:p>
        </p:txBody>
      </p:sp>
      <p:sp>
        <p:nvSpPr>
          <p:cNvPr id="9" name="Равнобедренный треугольник 8">
            <a:extLst>
              <a:ext uri="{FF2B5EF4-FFF2-40B4-BE49-F238E27FC236}">
                <a16:creationId xmlns:a16="http://schemas.microsoft.com/office/drawing/2014/main" id="{41343169-1C87-479C-8212-F72699643FF1}"/>
              </a:ext>
            </a:extLst>
          </p:cNvPr>
          <p:cNvSpPr/>
          <p:nvPr/>
        </p:nvSpPr>
        <p:spPr>
          <a:xfrm>
            <a:off x="79683" y="-21230"/>
            <a:ext cx="4421197" cy="2136739"/>
          </a:xfrm>
          <a:prstGeom prst="triangle">
            <a:avLst>
              <a:gd name="adj" fmla="val 4798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r 18pt"/>
              <a:ea typeface="+mn-ea"/>
              <a:cs typeface="+mn-cs"/>
            </a:endParaRPr>
          </a:p>
        </p:txBody>
      </p:sp>
      <p:sp>
        <p:nvSpPr>
          <p:cNvPr id="11" name="Месяц 10">
            <a:extLst>
              <a:ext uri="{FF2B5EF4-FFF2-40B4-BE49-F238E27FC236}">
                <a16:creationId xmlns:a16="http://schemas.microsoft.com/office/drawing/2014/main" id="{24020ADA-2ECB-EB8A-E797-C31ACC154AD1}"/>
              </a:ext>
            </a:extLst>
          </p:cNvPr>
          <p:cNvSpPr/>
          <p:nvPr/>
        </p:nvSpPr>
        <p:spPr>
          <a:xfrm rot="5400000">
            <a:off x="2050120" y="1963259"/>
            <a:ext cx="475684" cy="4500880"/>
          </a:xfrm>
          <a:prstGeom prst="mo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r 18pt"/>
              <a:ea typeface="+mn-ea"/>
              <a:cs typeface="+mn-cs"/>
            </a:endParaRPr>
          </a:p>
        </p:txBody>
      </p:sp>
      <p:sp>
        <p:nvSpPr>
          <p:cNvPr id="12" name="Месяц 11">
            <a:extLst>
              <a:ext uri="{FF2B5EF4-FFF2-40B4-BE49-F238E27FC236}">
                <a16:creationId xmlns:a16="http://schemas.microsoft.com/office/drawing/2014/main" id="{D0237552-9046-781F-8AD5-23B50E9C31B5}"/>
              </a:ext>
            </a:extLst>
          </p:cNvPr>
          <p:cNvSpPr/>
          <p:nvPr/>
        </p:nvSpPr>
        <p:spPr>
          <a:xfrm rot="5400000">
            <a:off x="1975362" y="886534"/>
            <a:ext cx="550155" cy="4500880"/>
          </a:xfrm>
          <a:prstGeom prst="mo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r 18pt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1CC8BF-0809-10E9-E7AE-0986211AECB7}"/>
              </a:ext>
            </a:extLst>
          </p:cNvPr>
          <p:cNvSpPr txBox="1"/>
          <p:nvPr/>
        </p:nvSpPr>
        <p:spPr>
          <a:xfrm rot="21017649">
            <a:off x="13787" y="2296038"/>
            <a:ext cx="16911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Загрязнение океана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E44DBE-7D28-0F13-614F-39EAC935C6DB}"/>
              </a:ext>
            </a:extLst>
          </p:cNvPr>
          <p:cNvSpPr txBox="1"/>
          <p:nvPr/>
        </p:nvSpPr>
        <p:spPr>
          <a:xfrm rot="944622">
            <a:off x="2747596" y="2835597"/>
            <a:ext cx="5479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бросать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мусор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водоемы и на берег.</a:t>
            </a:r>
          </a:p>
          <a:p>
            <a:pPr lvl="0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Убирать мусор на берегу.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E64AD2-3AA6-6940-189C-05B911173BBE}"/>
              </a:ext>
            </a:extLst>
          </p:cNvPr>
          <p:cNvSpPr txBox="1"/>
          <p:nvPr/>
        </p:nvSpPr>
        <p:spPr>
          <a:xfrm rot="20819698">
            <a:off x="40364" y="3231777"/>
            <a:ext cx="20180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Пожары и вырубка лесов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ter 18pt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D41074-0E61-EE2F-DD69-A6F74986B37B}"/>
              </a:ext>
            </a:extLst>
          </p:cNvPr>
          <p:cNvSpPr txBox="1"/>
          <p:nvPr/>
        </p:nvSpPr>
        <p:spPr>
          <a:xfrm rot="929275">
            <a:off x="2721792" y="3599388"/>
            <a:ext cx="37594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разжигать костры в лесу.</a:t>
            </a:r>
          </a:p>
          <a:p>
            <a:pPr lvl="0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Высаживать новые деревья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2BC4CC-A3AC-32EB-A4D8-277E85B08C59}"/>
              </a:ext>
            </a:extLst>
          </p:cNvPr>
          <p:cNvSpPr txBox="1"/>
          <p:nvPr/>
        </p:nvSpPr>
        <p:spPr>
          <a:xfrm rot="20636449">
            <a:off x="181590" y="4300356"/>
            <a:ext cx="16020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Проблема мусора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31FA55-EC74-60BE-9998-28D08E692086}"/>
              </a:ext>
            </a:extLst>
          </p:cNvPr>
          <p:cNvSpPr txBox="1"/>
          <p:nvPr/>
        </p:nvSpPr>
        <p:spPr>
          <a:xfrm rot="829647">
            <a:off x="2701915" y="4602970"/>
            <a:ext cx="44165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бросать мусор на улице. </a:t>
            </a:r>
          </a:p>
          <a:p>
            <a:pPr lvl="0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 сортировать мусор.</a:t>
            </a:r>
          </a:p>
          <a:p>
            <a:pPr lvl="0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Отказаться от пластиковых одноразовых изделий.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469C29-07BC-6530-4092-86FB119A1941}"/>
              </a:ext>
            </a:extLst>
          </p:cNvPr>
          <p:cNvSpPr txBox="1"/>
          <p:nvPr/>
        </p:nvSpPr>
        <p:spPr>
          <a:xfrm>
            <a:off x="1408790" y="742293"/>
            <a:ext cx="21280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мы можем предотвратить экологические проблемы?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7CD938-797E-D9CF-D7ED-3D655E322160}"/>
              </a:ext>
            </a:extLst>
          </p:cNvPr>
          <p:cNvSpPr txBox="1"/>
          <p:nvPr/>
        </p:nvSpPr>
        <p:spPr>
          <a:xfrm>
            <a:off x="1203044" y="4851172"/>
            <a:ext cx="25174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Равнобедренный треугольник 5">
            <a:extLst>
              <a:ext uri="{FF2B5EF4-FFF2-40B4-BE49-F238E27FC236}">
                <a16:creationId xmlns:a16="http://schemas.microsoft.com/office/drawing/2014/main" id="{FCE8FC47-794A-2ED5-0456-7643D79D64C3}"/>
              </a:ext>
            </a:extLst>
          </p:cNvPr>
          <p:cNvSpPr/>
          <p:nvPr/>
        </p:nvSpPr>
        <p:spPr>
          <a:xfrm>
            <a:off x="-36794" y="4880581"/>
            <a:ext cx="4500880" cy="1900750"/>
          </a:xfrm>
          <a:prstGeom prst="triangle">
            <a:avLst>
              <a:gd name="adj" fmla="val 5044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Соблюдая правила нравственного поведения в природе  </a:t>
            </a:r>
          </a:p>
        </p:txBody>
      </p:sp>
      <p:sp>
        <p:nvSpPr>
          <p:cNvPr id="34" name="Месяц 33">
            <a:extLst>
              <a:ext uri="{FF2B5EF4-FFF2-40B4-BE49-F238E27FC236}">
                <a16:creationId xmlns:a16="http://schemas.microsoft.com/office/drawing/2014/main" id="{2F7B9933-AAEB-B974-1627-299E31C21AE8}"/>
              </a:ext>
            </a:extLst>
          </p:cNvPr>
          <p:cNvSpPr/>
          <p:nvPr/>
        </p:nvSpPr>
        <p:spPr>
          <a:xfrm rot="5400000">
            <a:off x="1975804" y="3268093"/>
            <a:ext cx="475683" cy="4500880"/>
          </a:xfrm>
          <a:prstGeom prst="mo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r 18pt"/>
              <a:ea typeface="+mn-ea"/>
              <a:cs typeface="+mn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E92D2CB-D98A-4C11-62B4-310A3FC90653}"/>
              </a:ext>
            </a:extLst>
          </p:cNvPr>
          <p:cNvSpPr/>
          <p:nvPr/>
        </p:nvSpPr>
        <p:spPr>
          <a:xfrm>
            <a:off x="7204093" y="952607"/>
            <a:ext cx="4652722" cy="55920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Алгоритм действий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Написать с левой стороны факты: ТРИ экологические проблемы.</a:t>
            </a:r>
          </a:p>
          <a:p>
            <a:pPr marL="342900" indent="-342900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Написать с правой стороны правила нравственного поведения в природе, предотвращающие возникновение экологических проблем.</a:t>
            </a:r>
          </a:p>
          <a:p>
            <a:pPr marL="342900" indent="-342900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Написать вывод (хвост): как мы можем предотвратить экологические проблемы.</a:t>
            </a:r>
          </a:p>
          <a:p>
            <a:pPr marL="342900" indent="-342900">
              <a:buAutoNum type="arabicPeriod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«5»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верно сформулированы 5-6 правил;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«4»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верно сформулированы 3-4 правила;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«3»-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верно сформулированы   2   правила;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«2»-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верно сформулировано 1 правило или работа не выполнена.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(допускаются иные формулировки ответа, не искажающие его смысла)</a:t>
            </a:r>
          </a:p>
        </p:txBody>
      </p:sp>
    </p:spTree>
    <p:extLst>
      <p:ext uri="{BB962C8B-B14F-4D97-AF65-F5344CB8AC3E}">
        <p14:creationId xmlns:p14="http://schemas.microsoft.com/office/powerpoint/2010/main" val="113277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6D71C84-949C-7A9A-AA69-BBCB3213B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3FA554C-5A1D-B7AC-1D26-4578D7F7BDC8}"/>
              </a:ext>
            </a:extLst>
          </p:cNvPr>
          <p:cNvSpPr/>
          <p:nvPr/>
        </p:nvSpPr>
        <p:spPr bwMode="auto">
          <a:xfrm>
            <a:off x="244018" y="64100"/>
            <a:ext cx="1194798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63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416503" algn="l"/>
              </a:tabLst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Отметка в дневнике </a:t>
            </a: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F30164B-3F64-8C58-9E65-341E587C31E8}"/>
              </a:ext>
            </a:extLst>
          </p:cNvPr>
          <p:cNvSpPr/>
          <p:nvPr/>
        </p:nvSpPr>
        <p:spPr>
          <a:xfrm>
            <a:off x="244017" y="171924"/>
            <a:ext cx="11806026" cy="964238"/>
          </a:xfrm>
          <a:prstGeom prst="rect">
            <a:avLst/>
          </a:prstGeom>
          <a:solidFill>
            <a:srgbClr val="C5E0B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Находясь на природе, каждому из нас следует поступать так, чтобы не наносить вред окружающей среде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0170F8-1AE9-B0DD-30C7-AD15852F1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86" y="1356852"/>
            <a:ext cx="11507427" cy="532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513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34F9A13-3A6C-7B04-394B-3A34D405D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982F507-3F59-8413-D79A-37FD6A9553AB}"/>
              </a:ext>
            </a:extLst>
          </p:cNvPr>
          <p:cNvSpPr/>
          <p:nvPr/>
        </p:nvSpPr>
        <p:spPr>
          <a:xfrm>
            <a:off x="1628775" y="2036974"/>
            <a:ext cx="9872345" cy="46916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7619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Вспомним экологические проблемы и выявим причины их возникновения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</p:txBody>
      </p:sp>
      <p:pic>
        <p:nvPicPr>
          <p:cNvPr id="10" name="Google Shape;160;p7" descr="preencoded.png">
            <a:extLst>
              <a:ext uri="{FF2B5EF4-FFF2-40B4-BE49-F238E27FC236}">
                <a16:creationId xmlns:a16="http://schemas.microsoft.com/office/drawing/2014/main" id="{6E4C968C-9C43-240F-E958-726E83D787D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8469" y="3230823"/>
            <a:ext cx="463258" cy="45255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107AC0F-B5E7-8518-1252-806DFAAA1D58}"/>
              </a:ext>
            </a:extLst>
          </p:cNvPr>
          <p:cNvSpPr/>
          <p:nvPr/>
        </p:nvSpPr>
        <p:spPr>
          <a:xfrm>
            <a:off x="1628775" y="3216535"/>
            <a:ext cx="9872346" cy="46166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Узнаем отдельные примеры из Международной Красной книги </a:t>
            </a:r>
          </a:p>
        </p:txBody>
      </p:sp>
      <p:pic>
        <p:nvPicPr>
          <p:cNvPr id="13" name="Google Shape;160;p7" descr="preencoded.png">
            <a:extLst>
              <a:ext uri="{FF2B5EF4-FFF2-40B4-BE49-F238E27FC236}">
                <a16:creationId xmlns:a16="http://schemas.microsoft.com/office/drawing/2014/main" id="{1B34CD30-A830-B71B-65E0-35B688B0F58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1442" y="2022719"/>
            <a:ext cx="463258" cy="45255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BD0A026-D02D-0E60-4B5B-9D248798B284}"/>
              </a:ext>
            </a:extLst>
          </p:cNvPr>
          <p:cNvSpPr/>
          <p:nvPr/>
        </p:nvSpPr>
        <p:spPr>
          <a:xfrm>
            <a:off x="1628775" y="4443683"/>
            <a:ext cx="9872346" cy="424732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Сформулируем правила нравственного поведения в природе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Google Shape;160;p7" descr="preencoded.png">
            <a:extLst>
              <a:ext uri="{FF2B5EF4-FFF2-40B4-BE49-F238E27FC236}">
                <a16:creationId xmlns:a16="http://schemas.microsoft.com/office/drawing/2014/main" id="{B544D87D-923D-069A-9B7E-79337594ABE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8469" y="4399029"/>
            <a:ext cx="463258" cy="45255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A54343F-B6AA-BC2C-026B-B9718FBAD809}"/>
              </a:ext>
            </a:extLst>
          </p:cNvPr>
          <p:cNvSpPr/>
          <p:nvPr/>
        </p:nvSpPr>
        <p:spPr bwMode="auto">
          <a:xfrm>
            <a:off x="1053519" y="314632"/>
            <a:ext cx="8545688" cy="499983"/>
          </a:xfrm>
          <a:prstGeom prst="rect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8F50DAD-32CB-D671-3880-7F35BC11DEA3}"/>
              </a:ext>
            </a:extLst>
          </p:cNvPr>
          <p:cNvSpPr/>
          <p:nvPr/>
        </p:nvSpPr>
        <p:spPr>
          <a:xfrm>
            <a:off x="272024" y="196550"/>
            <a:ext cx="7731434" cy="461665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План работы на уроке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Google Shape;709;p34" descr="preencoded.png">
            <a:extLst>
              <a:ext uri="{FF2B5EF4-FFF2-40B4-BE49-F238E27FC236}">
                <a16:creationId xmlns:a16="http://schemas.microsoft.com/office/drawing/2014/main" id="{60F7F046-ADA4-B142-1761-6DEFA18285E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3519" y="1931122"/>
            <a:ext cx="528733" cy="495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09;p34" descr="preencoded.png">
            <a:extLst>
              <a:ext uri="{FF2B5EF4-FFF2-40B4-BE49-F238E27FC236}">
                <a16:creationId xmlns:a16="http://schemas.microsoft.com/office/drawing/2014/main" id="{60F7F046-ADA4-B142-1761-6DEFA18285E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9199" y="3149628"/>
            <a:ext cx="528733" cy="495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709;p34" descr="preencoded.png">
            <a:extLst>
              <a:ext uri="{FF2B5EF4-FFF2-40B4-BE49-F238E27FC236}">
                <a16:creationId xmlns:a16="http://schemas.microsoft.com/office/drawing/2014/main" id="{60F7F046-ADA4-B142-1761-6DEFA18285E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7601" y="4314297"/>
            <a:ext cx="528733" cy="495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75428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1053519" y="333878"/>
            <a:ext cx="8545688" cy="501863"/>
          </a:xfrm>
          <a:prstGeom prst="rect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024" y="3853645"/>
            <a:ext cx="11546350" cy="523220"/>
          </a:xfr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больше всего запомнилось?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2024" y="196550"/>
            <a:ext cx="7731434" cy="461665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lvl="0" defTabSz="914363"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/>
                <a:ea typeface="+mj-ea"/>
                <a:cs typeface="+mj-cs"/>
              </a:rPr>
              <a:t>Подведение итогов урока.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2024" y="2211677"/>
            <a:ext cx="1154635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Что нового вы узнали?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61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1053519" y="333879"/>
            <a:ext cx="8545688" cy="480736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63">
              <a:defRPr/>
            </a:pPr>
            <a:endParaRPr lang="ru-RU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2024" y="196550"/>
            <a:ext cx="7731434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363"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Планируемые результаты в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деятельностной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форме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9322" y="3037104"/>
            <a:ext cx="11631999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defTabSz="91440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/>
                <a:cs typeface="Times New Roman" panose="02020603050405020304" pitchFamily="18" charset="0"/>
              </a:rPr>
              <a:t>формулировать выводы и подкреплять их доказательствами на основе результатов проведенного наблюдения: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/>
                <a:cs typeface="Times New Roman" panose="02020603050405020304" pitchFamily="18" charset="0"/>
              </a:rPr>
              <a:t> просмотр видеоролика; работа с текстом: заполнение таблицы; работа с иллюстрациями №2; работа с иллюстрациями №3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9323" y="963580"/>
            <a:ext cx="11638859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defTabSz="9144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/>
                <a:cs typeface="Times New Roman" panose="02020603050405020304" pitchFamily="18" charset="0"/>
              </a:rPr>
              <a:t>осознание роли человека в природе и обществе, принятие экологических норм поведения, бережного отношения к природе, неприятие действий, приносящих вред природе: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/>
                <a:cs typeface="Times New Roman" panose="02020603050405020304" pitchFamily="18" charset="0"/>
              </a:rPr>
              <a:t>работа с иллюстрациями №1; п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росмотр видеоролика;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/>
                <a:cs typeface="Times New Roman" panose="02020603050405020304" pitchFamily="18" charset="0"/>
              </a:rPr>
              <a:t> работа с иллюстрациями №2; работа с Красной книгой; работа с иллюстрациями №3 </a:t>
            </a:r>
            <a:endParaRPr lang="ru-RU" sz="2000" dirty="0">
              <a:solidFill>
                <a:prstClr val="black"/>
              </a:solidFill>
              <a:latin typeface="Times New Roman" panose="02020603050405020304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9321" y="5445732"/>
            <a:ext cx="11618903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defTabSz="914363">
              <a:buFont typeface="Wingdings" panose="05000000000000000000" pitchFamily="2" charset="2"/>
              <a:buChar char="Ø"/>
              <a:defRPr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/>
                <a:cs typeface="Times New Roman" panose="02020603050405020304" pitchFamily="18" charset="0"/>
              </a:rPr>
              <a:t>соблюдать правила нравственного поведения на природе: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работа с иллюстрациями №2;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работа с Красной книгой; работа с текстом: заполнение схемы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работа с иллюстрациями №3.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9321" y="4246575"/>
            <a:ext cx="11631999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defTabSz="9144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/>
                <a:cs typeface="Times New Roman" panose="02020603050405020304" pitchFamily="18" charset="0"/>
              </a:rPr>
              <a:t>находить в предложенном источнике информацию, представленную в явном виде, согласно заданному алгоритму: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просмотр видеоролика; работа с текстом: заполнение таблицы; работа с иллюстрациями №2; работа с Красной книгой; работа с иллюстрациями №3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19323" y="2453500"/>
            <a:ext cx="11631999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defTabSz="9144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/>
                <a:cs typeface="Times New Roman" panose="02020603050405020304" pitchFamily="18" charset="0"/>
              </a:rPr>
              <a:t>формулировать с помощью учителя цель предстоящей работы: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/>
                <a:cs typeface="Times New Roman" panose="02020603050405020304" pitchFamily="18" charset="0"/>
              </a:rPr>
              <a:t>работа с иллюстрациями №1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897785-4263-C956-6D9B-D7FEE1B376A2}"/>
              </a:ext>
            </a:extLst>
          </p:cNvPr>
          <p:cNvSpPr txBox="1"/>
          <p:nvPr/>
        </p:nvSpPr>
        <p:spPr>
          <a:xfrm>
            <a:off x="2244917" y="6324066"/>
            <a:ext cx="7445735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Вся урочная деятельность сопровождается учебным диалогом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6406135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  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46810" y="1307689"/>
            <a:ext cx="3636468" cy="2121311"/>
          </a:xfrm>
          <a:solidFill>
            <a:schemeClr val="accent6">
              <a:lumMod val="40000"/>
              <a:lumOff val="60000"/>
            </a:schemeClr>
          </a:solidFill>
          <a:ln w="12700"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+mj-lt"/>
              </a:rPr>
              <a:t>1. Придумай и нарисуй на отдельном листе плакат «Защитим свою планету» </a:t>
            </a:r>
            <a:r>
              <a:rPr lang="ru-RU" dirty="0">
                <a:solidFill>
                  <a:srgbClr val="FF0000"/>
                </a:solidFill>
                <a:latin typeface="+mj-lt"/>
              </a:rPr>
              <a:t>д/з</a:t>
            </a:r>
            <a:r>
              <a:rPr lang="ru-RU" dirty="0">
                <a:latin typeface="+mj-lt"/>
              </a:rPr>
              <a:t> </a:t>
            </a:r>
            <a:r>
              <a:rPr lang="ru-RU" sz="1800" dirty="0">
                <a:solidFill>
                  <a:srgbClr val="FF0000"/>
                </a:solidFill>
                <a:latin typeface="+mj-lt"/>
              </a:rPr>
              <a:t>из учебника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7069394" y="1307690"/>
            <a:ext cx="3628103" cy="21213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rgbClr val="00206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>
                <a:latin typeface="+mj-lt"/>
              </a:rPr>
              <a:t>2. Нарисовать условные знаки правил </a:t>
            </a:r>
            <a:r>
              <a:rPr lang="ru-RU" dirty="0">
                <a:solidFill>
                  <a:srgbClr val="FF0000"/>
                </a:solidFill>
                <a:latin typeface="+mj-lt"/>
              </a:rPr>
              <a:t>нравственного</a:t>
            </a:r>
            <a:r>
              <a:rPr lang="ru-RU" dirty="0">
                <a:latin typeface="+mj-lt"/>
              </a:rPr>
              <a:t> поведения в природе.</a:t>
            </a: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053519" y="333878"/>
            <a:ext cx="8545688" cy="501863"/>
          </a:xfrm>
          <a:prstGeom prst="rect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2024" y="196550"/>
            <a:ext cx="7731434" cy="461665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lvl="0" defTabSz="914363">
              <a:defRPr/>
            </a:pPr>
            <a:r>
              <a:rPr lang="ru-RU" sz="2400" b="1" noProof="0" dirty="0">
                <a:solidFill>
                  <a:prstClr val="black"/>
                </a:solidFill>
                <a:latin typeface="Times New Roman" panose="02020603050405020304"/>
                <a:ea typeface="+mj-ea"/>
                <a:cs typeface="+mj-cs"/>
              </a:rPr>
              <a:t>Домашнее задание ( выбери посильное для себя)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C745141A-94D2-4898-1DEC-C94D55FF3AD1}"/>
              </a:ext>
            </a:extLst>
          </p:cNvPr>
          <p:cNvSpPr txBox="1">
            <a:spLocks/>
          </p:cNvSpPr>
          <p:nvPr/>
        </p:nvSpPr>
        <p:spPr>
          <a:xfrm>
            <a:off x="4009182" y="4203289"/>
            <a:ext cx="3636468" cy="16707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rgbClr val="00206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>
                <a:latin typeface="+mj-lt"/>
              </a:rPr>
              <a:t>3.  Подготовить сообщение об одной экологической проблеме (на выбор)</a:t>
            </a:r>
            <a:endParaRPr lang="ru-RU" sz="1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2132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Pictur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21"/>
          <a:stretch/>
        </p:blipFill>
        <p:spPr bwMode="auto">
          <a:xfrm>
            <a:off x="8162187" y="3586783"/>
            <a:ext cx="3187946" cy="239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2"/>
          <a:stretch/>
        </p:blipFill>
        <p:spPr bwMode="auto">
          <a:xfrm>
            <a:off x="4494754" y="3582227"/>
            <a:ext cx="3194072" cy="240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icture background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0" r="3053"/>
          <a:stretch/>
        </p:blipFill>
        <p:spPr bwMode="auto">
          <a:xfrm>
            <a:off x="825909" y="3576040"/>
            <a:ext cx="3195484" cy="238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14720" y="6287824"/>
            <a:ext cx="7262648" cy="400110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R="0" lvl="0" algn="ctr" defTabSz="914363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0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Какую тему мы продолжим изучать </a:t>
            </a:r>
            <a:r>
              <a:rPr lang="ru-RU" sz="2000" kern="0" noProof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сегодняшнем уроке?</a:t>
            </a:r>
            <a:endParaRPr kumimoji="0" lang="ru-RU" sz="20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053519" y="314632"/>
            <a:ext cx="8545688" cy="499983"/>
          </a:xfrm>
          <a:prstGeom prst="rect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2024" y="196550"/>
            <a:ext cx="7731434" cy="461665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lvl="0" defTabSz="914363">
              <a:defRPr/>
            </a:pPr>
            <a:r>
              <a:rPr lang="ru-RU" sz="2400" b="1" dirty="0">
                <a:latin typeface="+mj-lt"/>
                <a:cs typeface="Times New Roman" panose="02020603050405020304" pitchFamily="18" charset="0"/>
              </a:rPr>
              <a:t>Внимательно изучите иллюстрации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6938" y="5779245"/>
            <a:ext cx="8315631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 algn="ctr" defTabSz="914363"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Каким </a:t>
            </a:r>
            <a:r>
              <a:rPr lang="ru-RU" sz="20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одним</a:t>
            </a:r>
            <a:r>
              <a:rPr lang="ru-RU" sz="2000" kern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общим словом можно их охарактеризовать?</a:t>
            </a: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22" y="1000518"/>
            <a:ext cx="3194071" cy="239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174" y="1000771"/>
            <a:ext cx="3185652" cy="23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fs.znanio.ru/d5af0e/2e/3f/dff1790655165b194f2794f5e82536109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77" t="18331" r="10918" b="4785"/>
          <a:stretch/>
        </p:blipFill>
        <p:spPr bwMode="auto">
          <a:xfrm>
            <a:off x="8170607" y="1000518"/>
            <a:ext cx="3185652" cy="239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25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873C397-FFC2-B4FB-FA40-83CD25645EAA}"/>
              </a:ext>
            </a:extLst>
          </p:cNvPr>
          <p:cNvSpPr txBox="1"/>
          <p:nvPr/>
        </p:nvSpPr>
        <p:spPr bwMode="auto">
          <a:xfrm>
            <a:off x="147484" y="1927265"/>
            <a:ext cx="37001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61970"/>
            <a:r>
              <a:rPr lang="ru-RU" sz="3600" spc="-1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Учебная задача</a:t>
            </a:r>
            <a:r>
              <a:rPr lang="ru-RU" sz="2667" spc="-1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:</a:t>
            </a:r>
            <a:endParaRPr lang="en-US" sz="2667" dirty="0"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FA26BD-C83D-A296-E1B9-CA366C0BA34D}"/>
              </a:ext>
            </a:extLst>
          </p:cNvPr>
          <p:cNvSpPr txBox="1"/>
          <p:nvPr/>
        </p:nvSpPr>
        <p:spPr bwMode="auto">
          <a:xfrm>
            <a:off x="4926049" y="2117961"/>
            <a:ext cx="37554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61970">
              <a:defRPr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ЧЕМУ научимся?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92C88F-A336-D82B-07A1-A11CD12F9B9B}"/>
              </a:ext>
            </a:extLst>
          </p:cNvPr>
          <p:cNvSpPr txBox="1"/>
          <p:nvPr/>
        </p:nvSpPr>
        <p:spPr bwMode="auto">
          <a:xfrm>
            <a:off x="4926049" y="3222415"/>
            <a:ext cx="69401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61970">
              <a:defRPr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ЧЕГО нам нужны эти знания?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B44077E-C218-4FCD-1C34-BD334FB1099E}"/>
              </a:ext>
            </a:extLst>
          </p:cNvPr>
          <p:cNvSpPr/>
          <p:nvPr/>
        </p:nvSpPr>
        <p:spPr bwMode="auto">
          <a:xfrm>
            <a:off x="373002" y="4123340"/>
            <a:ext cx="11445991" cy="25545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363">
              <a:defRPr/>
            </a:pPr>
            <a: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 узнаешь:</a:t>
            </a:r>
          </a:p>
          <a:p>
            <a:pPr defTabSz="914363">
              <a:defRPr/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правила нравственного поведения в природе. 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 Красная книга (отдельные примеры)</a:t>
            </a:r>
          </a:p>
          <a:p>
            <a:pPr defTabSz="914363">
              <a:defRPr/>
            </a:pPr>
            <a: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 научишься: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914363">
              <a:defRPr/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/>
                <a:cs typeface="Times New Roman" panose="02020603050405020304" pitchFamily="18" charset="0"/>
              </a:rPr>
              <a:t>  формулировать правила нравственного поведения на природе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334" y="2278865"/>
            <a:ext cx="157493" cy="147333"/>
          </a:xfrm>
          <a:prstGeom prst="rect">
            <a:avLst/>
          </a:prstGeom>
          <a:solidFill>
            <a:schemeClr val="tx1"/>
          </a:solidFill>
          <a:ln>
            <a:solidFill>
              <a:schemeClr val="accent6">
                <a:lumMod val="50000"/>
              </a:schemeClr>
            </a:solidFill>
          </a:ln>
        </p:spPr>
      </p:pic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93D2935D-2105-65A0-D83E-6A3F60DA74B2}"/>
              </a:ext>
            </a:extLst>
          </p:cNvPr>
          <p:cNvCxnSpPr>
            <a:cxnSpLocks/>
            <a:stCxn id="9" idx="2"/>
            <a:endCxn id="7" idx="1"/>
          </p:cNvCxnSpPr>
          <p:nvPr/>
        </p:nvCxnSpPr>
        <p:spPr bwMode="auto">
          <a:xfrm>
            <a:off x="3434081" y="2426198"/>
            <a:ext cx="1491968" cy="1088605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50DA5FA7-B31E-4590-4ED4-B943894B9235}"/>
              </a:ext>
            </a:extLst>
          </p:cNvPr>
          <p:cNvCxnSpPr>
            <a:cxnSpLocks/>
            <a:endCxn id="11" idx="1"/>
          </p:cNvCxnSpPr>
          <p:nvPr/>
        </p:nvCxnSpPr>
        <p:spPr bwMode="auto">
          <a:xfrm flipV="1">
            <a:off x="3434080" y="1380284"/>
            <a:ext cx="1491969" cy="933864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FA6D1E9-C6B1-9782-C53E-6D1BF7CF770B}"/>
              </a:ext>
            </a:extLst>
          </p:cNvPr>
          <p:cNvSpPr/>
          <p:nvPr/>
        </p:nvSpPr>
        <p:spPr>
          <a:xfrm>
            <a:off x="246807" y="152686"/>
            <a:ext cx="11698383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761970"/>
            <a:r>
              <a:rPr lang="ru-RU" sz="2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ПРАВИЛА НРАВСТВЕННОГО ПОВЕДЕНИЯ В ПРИРОДЕ. </a:t>
            </a:r>
          </a:p>
          <a:p>
            <a:pPr lvl="0" algn="ctr" defTabSz="761970"/>
            <a:r>
              <a:rPr lang="ru-RU" sz="2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ОХРАНА ПРИРОДНЫХ БОГАТСТВ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57DA46-2006-8A81-9FCF-7EA8EA2F9AC0}"/>
              </a:ext>
            </a:extLst>
          </p:cNvPr>
          <p:cNvSpPr txBox="1"/>
          <p:nvPr/>
        </p:nvSpPr>
        <p:spPr bwMode="auto">
          <a:xfrm>
            <a:off x="4926049" y="1087896"/>
            <a:ext cx="37554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61970">
              <a:defRPr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узнаем?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4CFC2957-5235-4C15-D309-1E2E3FE4363E}"/>
              </a:ext>
            </a:extLst>
          </p:cNvPr>
          <p:cNvCxnSpPr>
            <a:cxnSpLocks/>
          </p:cNvCxnSpPr>
          <p:nvPr/>
        </p:nvCxnSpPr>
        <p:spPr bwMode="auto">
          <a:xfrm>
            <a:off x="3512827" y="2331726"/>
            <a:ext cx="1413222" cy="20805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648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28775" y="2036974"/>
            <a:ext cx="9872345" cy="46916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7619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Вспомним экологические проблемы и выявим причины их возникновения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</p:txBody>
      </p:sp>
      <p:pic>
        <p:nvPicPr>
          <p:cNvPr id="10" name="Google Shape;160;p7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8469" y="3230823"/>
            <a:ext cx="463258" cy="45255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11"/>
          <p:cNvSpPr/>
          <p:nvPr/>
        </p:nvSpPr>
        <p:spPr>
          <a:xfrm>
            <a:off x="1628775" y="3216535"/>
            <a:ext cx="9872346" cy="46166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defTabSz="914363">
              <a:defRPr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Узнаем отдельные примеры из Международной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Красной книги </a:t>
            </a:r>
          </a:p>
        </p:txBody>
      </p:sp>
      <p:pic>
        <p:nvPicPr>
          <p:cNvPr id="13" name="Google Shape;160;p7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1442" y="2022719"/>
            <a:ext cx="463258" cy="45255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1628775" y="4443683"/>
            <a:ext cx="9872346" cy="424732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Сформулируем правила нравственного поведения в природе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Google Shape;160;p7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8469" y="4399029"/>
            <a:ext cx="463258" cy="45255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Прямоугольник 14"/>
          <p:cNvSpPr/>
          <p:nvPr/>
        </p:nvSpPr>
        <p:spPr bwMode="auto">
          <a:xfrm>
            <a:off x="1053519" y="314632"/>
            <a:ext cx="8545688" cy="499983"/>
          </a:xfrm>
          <a:prstGeom prst="rect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72024" y="196550"/>
            <a:ext cx="7731434" cy="461665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План работы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уроке</a:t>
            </a:r>
          </a:p>
        </p:txBody>
      </p:sp>
    </p:spTree>
    <p:extLst>
      <p:ext uri="{BB962C8B-B14F-4D97-AF65-F5344CB8AC3E}">
        <p14:creationId xmlns:p14="http://schemas.microsoft.com/office/powerpoint/2010/main" val="2808852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A7B28-70AC-9484-BB81-4BE5EB4E3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BD8374E-258A-4FEE-C4A8-77AADA5B8E46}"/>
              </a:ext>
            </a:extLst>
          </p:cNvPr>
          <p:cNvGrpSpPr/>
          <p:nvPr/>
        </p:nvGrpSpPr>
        <p:grpSpPr>
          <a:xfrm>
            <a:off x="3691801" y="150636"/>
            <a:ext cx="8592964" cy="591656"/>
            <a:chOff x="-145017" y="143829"/>
            <a:chExt cx="13939505" cy="327965"/>
          </a:xfrm>
        </p:grpSpPr>
        <p:sp>
          <p:nvSpPr>
            <p:cNvPr id="3" name="Нашивка 25">
              <a:extLst>
                <a:ext uri="{FF2B5EF4-FFF2-40B4-BE49-F238E27FC236}">
                  <a16:creationId xmlns:a16="http://schemas.microsoft.com/office/drawing/2014/main" id="{5D02BAA3-8E47-090E-40E8-A899366858DB}"/>
                </a:ext>
              </a:extLst>
            </p:cNvPr>
            <p:cNvSpPr/>
            <p:nvPr/>
          </p:nvSpPr>
          <p:spPr>
            <a:xfrm rot="10800000" flipV="1">
              <a:off x="-145017" y="181764"/>
              <a:ext cx="13305902" cy="290030"/>
            </a:xfrm>
            <a:prstGeom prst="chevron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 18pt"/>
                <a:ea typeface="+mn-ea"/>
                <a:cs typeface="+mn-cs"/>
              </a:endParaRPr>
            </a:p>
          </p:txBody>
        </p:sp>
        <p:sp>
          <p:nvSpPr>
            <p:cNvPr id="4" name="Нашивка 4">
              <a:extLst>
                <a:ext uri="{FF2B5EF4-FFF2-40B4-BE49-F238E27FC236}">
                  <a16:creationId xmlns:a16="http://schemas.microsoft.com/office/drawing/2014/main" id="{8C09F6E6-29CB-B1D4-F0BB-524D98DBDBE0}"/>
                </a:ext>
              </a:extLst>
            </p:cNvPr>
            <p:cNvSpPr/>
            <p:nvPr/>
          </p:nvSpPr>
          <p:spPr>
            <a:xfrm>
              <a:off x="4082598" y="143829"/>
              <a:ext cx="9711890" cy="2900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130" tIns="12065" rIns="0" bIns="12065" numCol="1" spcCol="127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Рыбья кость</a:t>
              </a:r>
              <a:endPara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Пятиугольник 9">
            <a:extLst>
              <a:ext uri="{FF2B5EF4-FFF2-40B4-BE49-F238E27FC236}">
                <a16:creationId xmlns:a16="http://schemas.microsoft.com/office/drawing/2014/main" id="{9947A5AD-D9AA-C5D7-57D5-3DBCDB95215C}"/>
              </a:ext>
            </a:extLst>
          </p:cNvPr>
          <p:cNvSpPr/>
          <p:nvPr/>
        </p:nvSpPr>
        <p:spPr>
          <a:xfrm rot="16200000">
            <a:off x="42323" y="3304112"/>
            <a:ext cx="4342647" cy="889040"/>
          </a:xfrm>
          <a:prstGeom prst="homePlate">
            <a:avLst>
              <a:gd name="adj" fmla="val 3099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r 18pt"/>
              <a:ea typeface="+mn-ea"/>
              <a:cs typeface="+mn-cs"/>
            </a:endParaRPr>
          </a:p>
        </p:txBody>
      </p:sp>
      <p:sp>
        <p:nvSpPr>
          <p:cNvPr id="9" name="Равнобедренный треугольник 8">
            <a:extLst>
              <a:ext uri="{FF2B5EF4-FFF2-40B4-BE49-F238E27FC236}">
                <a16:creationId xmlns:a16="http://schemas.microsoft.com/office/drawing/2014/main" id="{D65C5611-28FD-46F7-3232-E025780C386A}"/>
              </a:ext>
            </a:extLst>
          </p:cNvPr>
          <p:cNvSpPr/>
          <p:nvPr/>
        </p:nvSpPr>
        <p:spPr>
          <a:xfrm>
            <a:off x="79683" y="-21230"/>
            <a:ext cx="4421197" cy="2136739"/>
          </a:xfrm>
          <a:prstGeom prst="triangle">
            <a:avLst>
              <a:gd name="adj" fmla="val 4798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r 18pt"/>
              <a:ea typeface="+mn-ea"/>
              <a:cs typeface="+mn-cs"/>
            </a:endParaRPr>
          </a:p>
        </p:txBody>
      </p:sp>
      <p:sp>
        <p:nvSpPr>
          <p:cNvPr id="11" name="Месяц 10">
            <a:extLst>
              <a:ext uri="{FF2B5EF4-FFF2-40B4-BE49-F238E27FC236}">
                <a16:creationId xmlns:a16="http://schemas.microsoft.com/office/drawing/2014/main" id="{FCB7D8AE-8A8D-85FB-CFD1-7348CE6D1F36}"/>
              </a:ext>
            </a:extLst>
          </p:cNvPr>
          <p:cNvSpPr/>
          <p:nvPr/>
        </p:nvSpPr>
        <p:spPr>
          <a:xfrm rot="5400000">
            <a:off x="2050120" y="1963259"/>
            <a:ext cx="475684" cy="4500880"/>
          </a:xfrm>
          <a:prstGeom prst="mo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r 18pt"/>
              <a:ea typeface="+mn-ea"/>
              <a:cs typeface="+mn-cs"/>
            </a:endParaRPr>
          </a:p>
        </p:txBody>
      </p:sp>
      <p:sp>
        <p:nvSpPr>
          <p:cNvPr id="12" name="Месяц 11">
            <a:extLst>
              <a:ext uri="{FF2B5EF4-FFF2-40B4-BE49-F238E27FC236}">
                <a16:creationId xmlns:a16="http://schemas.microsoft.com/office/drawing/2014/main" id="{E1DD1517-9E25-964A-33D3-92E65516689B}"/>
              </a:ext>
            </a:extLst>
          </p:cNvPr>
          <p:cNvSpPr/>
          <p:nvPr/>
        </p:nvSpPr>
        <p:spPr>
          <a:xfrm rot="5400000">
            <a:off x="1975362" y="886534"/>
            <a:ext cx="550155" cy="4500880"/>
          </a:xfrm>
          <a:prstGeom prst="mo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r 18pt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2CF7D8-CF3E-5388-173E-4B8FA33C6A3E}"/>
              </a:ext>
            </a:extLst>
          </p:cNvPr>
          <p:cNvSpPr txBox="1"/>
          <p:nvPr/>
        </p:nvSpPr>
        <p:spPr>
          <a:xfrm>
            <a:off x="1408790" y="742293"/>
            <a:ext cx="21280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мы можем предотвратить экологические проблемы?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F33EEE-E309-FCE9-F526-6245A36E0510}"/>
              </a:ext>
            </a:extLst>
          </p:cNvPr>
          <p:cNvSpPr txBox="1"/>
          <p:nvPr/>
        </p:nvSpPr>
        <p:spPr>
          <a:xfrm>
            <a:off x="1174354" y="4880581"/>
            <a:ext cx="25174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Равнобедренный треугольник 5">
            <a:extLst>
              <a:ext uri="{FF2B5EF4-FFF2-40B4-BE49-F238E27FC236}">
                <a16:creationId xmlns:a16="http://schemas.microsoft.com/office/drawing/2014/main" id="{A94A2D1F-09BD-6CB8-9D91-1497E8351B90}"/>
              </a:ext>
            </a:extLst>
          </p:cNvPr>
          <p:cNvSpPr/>
          <p:nvPr/>
        </p:nvSpPr>
        <p:spPr>
          <a:xfrm>
            <a:off x="-33781" y="4765593"/>
            <a:ext cx="4500880" cy="1900750"/>
          </a:xfrm>
          <a:prstGeom prst="triangle">
            <a:avLst>
              <a:gd name="adj" fmla="val 5044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6F895DB7-12E1-0198-0D8A-B52FABD89F84}"/>
              </a:ext>
            </a:extLst>
          </p:cNvPr>
          <p:cNvSpPr/>
          <p:nvPr/>
        </p:nvSpPr>
        <p:spPr>
          <a:xfrm>
            <a:off x="7241460" y="847307"/>
            <a:ext cx="4652722" cy="55920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Алгоритм действий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Написать с левой стороны факты: ТРИ экологические проблемы.</a:t>
            </a:r>
          </a:p>
          <a:p>
            <a:pPr marL="342900" indent="-342900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Написать с правой стороны правила нравственного поведения в природе, предотвращающие возникновение экологических проблем.</a:t>
            </a:r>
          </a:p>
          <a:p>
            <a:pPr marL="342900" indent="-342900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Написать вывод (хвост): как мы можем предотвратить экологические проблемы.</a:t>
            </a:r>
          </a:p>
          <a:p>
            <a:pPr marL="342900" indent="-342900">
              <a:buAutoNum type="arabicPeriod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«5»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верно сформулированы 5-6 правил;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«4»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верно сформулированы 3-4 правила;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«3»-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верно сформулированы   2   правила;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«2»-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верно сформулировано 1 правило или работа не выполнена.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(допускаются иные формулировки ответа, не искажающие его смысла)</a:t>
            </a:r>
          </a:p>
        </p:txBody>
      </p:sp>
      <p:sp>
        <p:nvSpPr>
          <p:cNvPr id="34" name="Месяц 33">
            <a:extLst>
              <a:ext uri="{FF2B5EF4-FFF2-40B4-BE49-F238E27FC236}">
                <a16:creationId xmlns:a16="http://schemas.microsoft.com/office/drawing/2014/main" id="{B8ECC7E7-102B-8A7F-A3D5-11B13DF25B59}"/>
              </a:ext>
            </a:extLst>
          </p:cNvPr>
          <p:cNvSpPr/>
          <p:nvPr/>
        </p:nvSpPr>
        <p:spPr>
          <a:xfrm rot="5400000">
            <a:off x="2000651" y="2971673"/>
            <a:ext cx="475683" cy="4500880"/>
          </a:xfrm>
          <a:prstGeom prst="mo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r 18pt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8E1B393-B586-60AD-1997-6802BBD2CE87}"/>
              </a:ext>
            </a:extLst>
          </p:cNvPr>
          <p:cNvSpPr txBox="1"/>
          <p:nvPr/>
        </p:nvSpPr>
        <p:spPr>
          <a:xfrm>
            <a:off x="4068143" y="847307"/>
            <a:ext cx="299664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4363">
              <a:spcAft>
                <a:spcPts val="800"/>
              </a:spcAft>
              <a:defRPr/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Отметка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дневнике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DAEF565-A6FE-9BAF-3A36-52B08D79ACA1}"/>
              </a:ext>
            </a:extLst>
          </p:cNvPr>
          <p:cNvSpPr txBox="1"/>
          <p:nvPr/>
        </p:nvSpPr>
        <p:spPr>
          <a:xfrm>
            <a:off x="4068143" y="1244235"/>
            <a:ext cx="299664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РАБОТА С ТЕКСТОМ </a:t>
            </a:r>
          </a:p>
        </p:txBody>
      </p:sp>
    </p:spTree>
    <p:extLst>
      <p:ext uri="{BB962C8B-B14F-4D97-AF65-F5344CB8AC3E}">
        <p14:creationId xmlns:p14="http://schemas.microsoft.com/office/powerpoint/2010/main" val="37920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 bwMode="auto">
          <a:xfrm>
            <a:off x="1053519" y="314632"/>
            <a:ext cx="8545688" cy="499983"/>
          </a:xfrm>
          <a:prstGeom prst="rect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2024" y="196550"/>
            <a:ext cx="7731434" cy="461665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lvl="0" defTabSz="914363">
              <a:defRPr/>
            </a:pPr>
            <a:r>
              <a:rPr lang="ru-RU" sz="2400" b="1" dirty="0">
                <a:latin typeface="Times New Roman" panose="02020603050405020304"/>
                <a:cs typeface="Times New Roman" panose="02020603050405020304" pitchFamily="18" charset="0"/>
              </a:rPr>
              <a:t>П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росмотрите внимательно видеоролик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7" name="222. Презентация к уроку окружающий мир 4 класс...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0346" y="1084623"/>
            <a:ext cx="9126975" cy="5133807"/>
          </a:xfrm>
        </p:spPr>
      </p:pic>
      <p:sp>
        <p:nvSpPr>
          <p:cNvPr id="8" name="Прямоугольник 7"/>
          <p:cNvSpPr/>
          <p:nvPr/>
        </p:nvSpPr>
        <p:spPr>
          <a:xfrm>
            <a:off x="9686610" y="1273625"/>
            <a:ext cx="2258235" cy="14465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sz="2200" dirty="0">
                <a:latin typeface="Times New Roman" panose="02020603050405020304"/>
              </a:rPr>
              <a:t>Как бы вы объяснили название видеоролика?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686610" y="3052822"/>
            <a:ext cx="2258236" cy="178510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sz="2200" dirty="0">
                <a:latin typeface="Times New Roman" panose="02020603050405020304"/>
              </a:rPr>
              <a:t>Какие экологические проблемы показаны в видеоролике?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686610" y="5170573"/>
            <a:ext cx="2258236" cy="769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sz="2200" dirty="0">
                <a:latin typeface="Times New Roman" panose="02020603050405020304"/>
              </a:rPr>
              <a:t>Как он связан с темой урока?</a:t>
            </a:r>
          </a:p>
        </p:txBody>
      </p:sp>
    </p:spTree>
    <p:extLst>
      <p:ext uri="{BB962C8B-B14F-4D97-AF65-F5344CB8AC3E}">
        <p14:creationId xmlns:p14="http://schemas.microsoft.com/office/powerpoint/2010/main" val="286687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51220">
                <p:cTn id="2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24" y="1078068"/>
            <a:ext cx="4362058" cy="5673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9726529" y="116846"/>
            <a:ext cx="230985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+mj-lt"/>
              </a:rPr>
              <a:t>Стр. 30-31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3CDAAC-1D0B-06BB-9DDF-D2E6728BC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5868748" cy="3605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A46A994-D2BA-6C79-6403-C03900D4B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605048"/>
            <a:ext cx="5843749" cy="3252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A241678-04BD-FBE4-8C30-FFEC872CED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8747" y="1"/>
            <a:ext cx="6323250" cy="4239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DCFAE16-12D9-30E5-EFF2-77D6BF8A7D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8747" y="4239244"/>
            <a:ext cx="6323251" cy="2618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319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CBDF847-AB16-06D2-8100-3C2AC1B13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A4561F3-A743-64E2-2B74-4960257845D4}"/>
              </a:ext>
            </a:extLst>
          </p:cNvPr>
          <p:cNvSpPr/>
          <p:nvPr/>
        </p:nvSpPr>
        <p:spPr bwMode="auto">
          <a:xfrm>
            <a:off x="1073398" y="395171"/>
            <a:ext cx="3120915" cy="480736"/>
          </a:xfrm>
          <a:prstGeom prst="rect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D442ECEC-CBB5-F5A7-47C8-172664898A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636157"/>
              </p:ext>
            </p:extLst>
          </p:nvPr>
        </p:nvGraphicFramePr>
        <p:xfrm>
          <a:off x="272023" y="1052052"/>
          <a:ext cx="11307064" cy="5393954"/>
        </p:xfrm>
        <a:graphic>
          <a:graphicData uri="http://schemas.openxmlformats.org/drawingml/2006/table">
            <a:tbl>
              <a:tblPr firstRow="1" firstCol="1" bandRow="1"/>
              <a:tblGrid>
                <a:gridCol w="5442977">
                  <a:extLst>
                    <a:ext uri="{9D8B030D-6E8A-4147-A177-3AD203B41FA5}">
                      <a16:colId xmlns:a16="http://schemas.microsoft.com/office/drawing/2014/main" val="1905747036"/>
                    </a:ext>
                  </a:extLst>
                </a:gridCol>
                <a:gridCol w="5864087">
                  <a:extLst>
                    <a:ext uri="{9D8B030D-6E8A-4147-A177-3AD203B41FA5}">
                      <a16:colId xmlns:a16="http://schemas.microsoft.com/office/drawing/2014/main" val="1182208587"/>
                    </a:ext>
                  </a:extLst>
                </a:gridCol>
              </a:tblGrid>
              <a:tr h="4031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Проблема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Причина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884249"/>
                  </a:ext>
                </a:extLst>
              </a:tr>
              <a:tr h="16691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047998"/>
                  </a:ext>
                </a:extLst>
              </a:tr>
              <a:tr h="15066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5068440"/>
                  </a:ext>
                </a:extLst>
              </a:tr>
              <a:tr h="18150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645251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552837" y="2009694"/>
            <a:ext cx="275783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lvl="0" algn="ctr" defTabSz="914363"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Загрязнение океана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186273" y="1634311"/>
            <a:ext cx="3606300" cy="9614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lvl="0" defTabSz="914400">
              <a:lnSpc>
                <a:spcPct val="107000"/>
              </a:lnSpc>
              <a:defRPr/>
            </a:pPr>
            <a:r>
              <a:rPr lang="ru-RU" dirty="0">
                <a:solidFill>
                  <a:prstClr val="black"/>
                </a:solidFill>
                <a:latin typeface="Times New Roman"/>
                <a:ea typeface="Calibri" panose="020F0502020204030204" pitchFamily="34" charset="0"/>
                <a:cs typeface="Times New Roman" panose="02020603050405020304" pitchFamily="18" charset="0"/>
              </a:rPr>
              <a:t>-пластиковые отходы;</a:t>
            </a:r>
          </a:p>
          <a:p>
            <a:pPr lvl="0" defTabSz="914400">
              <a:lnSpc>
                <a:spcPct val="107000"/>
              </a:lnSpc>
              <a:defRPr/>
            </a:pPr>
            <a:r>
              <a:rPr lang="ru-RU" dirty="0">
                <a:solidFill>
                  <a:prstClr val="black"/>
                </a:solidFill>
                <a:latin typeface="Times New Roman"/>
                <a:ea typeface="Calibri" panose="020F0502020204030204" pitchFamily="34" charset="0"/>
                <a:cs typeface="Times New Roman" panose="02020603050405020304" pitchFamily="18" charset="0"/>
              </a:rPr>
              <a:t>-нефтяное загрязнение;</a:t>
            </a:r>
            <a:endParaRPr lang="ru-RU" dirty="0">
              <a:solidFill>
                <a:prstClr val="black"/>
              </a:solidFill>
              <a:highlight>
                <a:srgbClr val="FFFF00"/>
              </a:highlight>
              <a:latin typeface="Times New Roman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107000"/>
              </a:lnSpc>
              <a:defRPr/>
            </a:pPr>
            <a:r>
              <a:rPr lang="ru-RU" dirty="0">
                <a:solidFill>
                  <a:prstClr val="black"/>
                </a:solidFill>
                <a:latin typeface="Times New Roman"/>
                <a:ea typeface="Calibri" panose="020F0502020204030204" pitchFamily="34" charset="0"/>
                <a:cs typeface="Times New Roman" panose="02020603050405020304" pitchFamily="18" charset="0"/>
              </a:rPr>
              <a:t>-загрязнение из атмосферы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196709" y="3490456"/>
            <a:ext cx="347596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lvl="0" algn="ctr" defTabSz="914363">
              <a:defRPr/>
            </a:pPr>
            <a:r>
              <a:rPr lang="ru-RU" sz="2400" dirty="0">
                <a:solidFill>
                  <a:prstClr val="black"/>
                </a:solidFill>
                <a:latin typeface="Times New Roman"/>
                <a:ea typeface="Calibri" panose="020F0502020204030204" pitchFamily="34" charset="0"/>
                <a:cs typeface="Times New Roman" panose="02020603050405020304" pitchFamily="18" charset="0"/>
              </a:rPr>
              <a:t>Пожары и вырубка лесов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86273" y="3336568"/>
            <a:ext cx="3827866" cy="6155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lvl="0" defTabSz="914400"/>
            <a:r>
              <a:rPr lang="ru-RU" sz="1700" dirty="0">
                <a:solidFill>
                  <a:prstClr val="black"/>
                </a:solidFill>
                <a:latin typeface="Times New Roman"/>
                <a:ea typeface="Calibri" panose="020F0502020204030204" pitchFamily="34" charset="0"/>
                <a:cs typeface="Times New Roman" panose="02020603050405020304" pitchFamily="18" charset="0"/>
              </a:rPr>
              <a:t>-неосторожное обращение с огнем; </a:t>
            </a:r>
          </a:p>
          <a:p>
            <a:pPr lvl="0" defTabSz="914400"/>
            <a:r>
              <a:rPr lang="ru-RU" sz="1700" dirty="0">
                <a:solidFill>
                  <a:prstClr val="black"/>
                </a:solidFill>
                <a:latin typeface="Times New Roman"/>
                <a:ea typeface="Calibri" panose="020F0502020204030204" pitchFamily="34" charset="0"/>
                <a:cs typeface="Times New Roman" panose="02020603050405020304" pitchFamily="18" charset="0"/>
              </a:rPr>
              <a:t>-вырубка лесов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95488" y="5045945"/>
            <a:ext cx="3021435" cy="4608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lvl="0" algn="ctr" defTabSz="914400">
              <a:lnSpc>
                <a:spcPct val="107000"/>
              </a:lnSpc>
            </a:pPr>
            <a:r>
              <a:rPr lang="ru-RU" sz="2400" dirty="0">
                <a:solidFill>
                  <a:prstClr val="black"/>
                </a:solidFill>
                <a:latin typeface="Times New Roman"/>
                <a:ea typeface="Calibri" panose="020F0502020204030204" pitchFamily="34" charset="0"/>
                <a:cs typeface="Times New Roman" panose="02020603050405020304" pitchFamily="18" charset="0"/>
              </a:rPr>
              <a:t>Проблема мусора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186273" y="4629677"/>
            <a:ext cx="4782664" cy="16619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lvl="0" defTabSz="914400"/>
            <a:r>
              <a:rPr lang="ru-RU" sz="1700" dirty="0">
                <a:solidFill>
                  <a:prstClr val="black"/>
                </a:solidFill>
                <a:latin typeface="Times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700" dirty="0">
              <a:solidFill>
                <a:prstClr val="black"/>
              </a:solidFill>
              <a:highlight>
                <a:srgbClr val="FFFF00"/>
              </a:highlight>
              <a:latin typeface="Times New Roman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/>
            <a:r>
              <a:rPr lang="ru-RU" sz="1700" dirty="0">
                <a:solidFill>
                  <a:prstClr val="black"/>
                </a:solidFill>
                <a:latin typeface="Times New Roman"/>
                <a:ea typeface="Calibri" panose="020F0502020204030204" pitchFamily="34" charset="0"/>
                <a:cs typeface="Times New Roman" panose="02020603050405020304" pitchFamily="18" charset="0"/>
              </a:rPr>
              <a:t>-неправильная сортировка отходов;</a:t>
            </a:r>
          </a:p>
          <a:p>
            <a:pPr lvl="0" defTabSz="914400"/>
            <a:r>
              <a:rPr lang="ru-RU" sz="1700" dirty="0">
                <a:solidFill>
                  <a:prstClr val="black"/>
                </a:solidFill>
                <a:latin typeface="Times New Roman"/>
                <a:ea typeface="Calibri" panose="020F0502020204030204" pitchFamily="34" charset="0"/>
                <a:cs typeface="Times New Roman" panose="02020603050405020304" pitchFamily="18" charset="0"/>
              </a:rPr>
              <a:t>-выбрасывают и сжигают  мусор в неподходящих местах;</a:t>
            </a:r>
          </a:p>
          <a:p>
            <a:pPr lvl="0" defTabSz="914400"/>
            <a:r>
              <a:rPr lang="ru-RU" sz="1700" dirty="0">
                <a:solidFill>
                  <a:prstClr val="black"/>
                </a:solidFill>
                <a:latin typeface="Times New Roman"/>
                <a:ea typeface="Calibri" panose="020F0502020204030204" pitchFamily="34" charset="0"/>
                <a:cs typeface="Times New Roman" panose="02020603050405020304" pitchFamily="18" charset="0"/>
              </a:rPr>
              <a:t>-использование пластиковых одноразовых изделий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228012" y="1470597"/>
            <a:ext cx="296608" cy="3954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185577" y="3138848"/>
            <a:ext cx="296608" cy="3954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1076751" y="1470597"/>
            <a:ext cx="296608" cy="3954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1125708" y="4692897"/>
            <a:ext cx="296608" cy="3954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194319" y="4673134"/>
            <a:ext cx="296608" cy="3954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1125708" y="3213839"/>
            <a:ext cx="296608" cy="3954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6F0626-F067-C18E-7DDE-B8E149E3DC18}"/>
              </a:ext>
            </a:extLst>
          </p:cNvPr>
          <p:cNvSpPr/>
          <p:nvPr/>
        </p:nvSpPr>
        <p:spPr>
          <a:xfrm>
            <a:off x="272023" y="159634"/>
            <a:ext cx="3494906" cy="584775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Парная работа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0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/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Умножай, дели, играй">
  <a:themeElements>
    <a:clrScheme name="Просвещение">
      <a:dk1>
        <a:sysClr val="windowText" lastClr="000000"/>
      </a:dk1>
      <a:lt1>
        <a:sysClr val="window" lastClr="FFFFFF"/>
      </a:lt1>
      <a:dk2>
        <a:srgbClr val="06428F"/>
      </a:dk2>
      <a:lt2>
        <a:srgbClr val="0C4C87"/>
      </a:lt2>
      <a:accent1>
        <a:srgbClr val="0883D7"/>
      </a:accent1>
      <a:accent2>
        <a:srgbClr val="11A860"/>
      </a:accent2>
      <a:accent3>
        <a:srgbClr val="4FD09F"/>
      </a:accent3>
      <a:accent4>
        <a:srgbClr val="1E94A2"/>
      </a:accent4>
      <a:accent5>
        <a:srgbClr val="23D1DF"/>
      </a:accent5>
      <a:accent6>
        <a:srgbClr val="ECA438"/>
      </a:accent6>
      <a:hlink>
        <a:srgbClr val="0563C1"/>
      </a:hlink>
      <a:folHlink>
        <a:srgbClr val="954F72"/>
      </a:folHlink>
    </a:clrScheme>
    <a:fontScheme name="Другая 59">
      <a:majorFont>
        <a:latin typeface="Arial"/>
        <a:ea typeface=""/>
        <a:cs typeface=""/>
      </a:majorFont>
      <a:minorFont>
        <a:latin typeface="Inter 18pt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3651</TotalTime>
  <Words>877</Words>
  <Application>Microsoft Office PowerPoint</Application>
  <PresentationFormat>Широкоэкранный</PresentationFormat>
  <Paragraphs>137</Paragraphs>
  <Slides>20</Slides>
  <Notes>2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20</vt:i4>
      </vt:variant>
    </vt:vector>
  </HeadingPairs>
  <TitlesOfParts>
    <vt:vector size="35" baseType="lpstr">
      <vt:lpstr>Arial</vt:lpstr>
      <vt:lpstr>Calibri</vt:lpstr>
      <vt:lpstr>Calibri Light</vt:lpstr>
      <vt:lpstr>Century Gothic</vt:lpstr>
      <vt:lpstr>DejaVu Sans</vt:lpstr>
      <vt:lpstr>Helvetica</vt:lpstr>
      <vt:lpstr>Inter 18pt</vt:lpstr>
      <vt:lpstr>Times New Roman</vt:lpstr>
      <vt:lpstr>Verdana</vt:lpstr>
      <vt:lpstr>Wingdings</vt:lpstr>
      <vt:lpstr>Тема Office</vt:lpstr>
      <vt:lpstr>Office Theme</vt:lpstr>
      <vt:lpstr>1_Office Theme</vt:lpstr>
      <vt:lpstr>3_Office Theme</vt:lpstr>
      <vt:lpstr>Умножай, дели, играй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больше всего запомнилось?</vt:lpstr>
      <vt:lpstr>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урока: Работа с произведением К. Ушинского «Четыре желания»: сравнение произведений литературы и искусства.</dc:title>
  <dc:creator>Admin</dc:creator>
  <cp:lastModifiedBy>Admin</cp:lastModifiedBy>
  <cp:revision>200</cp:revision>
  <cp:lastPrinted>2025-09-30T10:09:18Z</cp:lastPrinted>
  <dcterms:created xsi:type="dcterms:W3CDTF">2025-04-22T13:10:03Z</dcterms:created>
  <dcterms:modified xsi:type="dcterms:W3CDTF">2025-12-23T07:10:44Z</dcterms:modified>
</cp:coreProperties>
</file>