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78" r:id="rId6"/>
    <p:sldId id="260" r:id="rId7"/>
    <p:sldId id="261" r:id="rId8"/>
    <p:sldId id="262" r:id="rId9"/>
    <p:sldId id="263" r:id="rId10"/>
    <p:sldId id="264" r:id="rId11"/>
    <p:sldId id="267" r:id="rId12"/>
    <p:sldId id="265" r:id="rId13"/>
    <p:sldId id="266" r:id="rId14"/>
    <p:sldId id="268" r:id="rId15"/>
    <p:sldId id="279" r:id="rId16"/>
    <p:sldId id="269" r:id="rId17"/>
    <p:sldId id="270" r:id="rId18"/>
    <p:sldId id="271" r:id="rId19"/>
    <p:sldId id="272" r:id="rId20"/>
    <p:sldId id="273" r:id="rId21"/>
    <p:sldId id="274" r:id="rId22"/>
    <p:sldId id="280" r:id="rId23"/>
    <p:sldId id="275" r:id="rId24"/>
    <p:sldId id="276" r:id="rId25"/>
    <p:sldId id="277" r:id="rId26"/>
    <p:sldId id="281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F5AB1C69-6EDB-4FF4-983F-18BD219EF322}" styleName="Средний стиль 2 —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Средний стиль 2 —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Сред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7" d="100"/>
          <a:sy n="117" d="100"/>
        </p:scale>
        <p:origin x="29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5713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397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94914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43219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64948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56453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3219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72018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5512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92978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38184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8B988F-B6A8-4CBC-A9D5-94CCA406401A}" type="datetimeFigureOut">
              <a:rPr lang="ru-RU" smtClean="0"/>
              <a:t>18.11.2024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788794-AA92-4B23-86A3-8EE10AC3559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106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326572"/>
            <a:ext cx="9144000" cy="1200150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latin typeface="Century Gothic" panose="020B0502020202020204" pitchFamily="34" charset="0"/>
                <a:cs typeface="Times New Roman" panose="02020603050405020304" pitchFamily="18" charset="0"/>
              </a:rPr>
              <a:t>Тема урока: </a:t>
            </a:r>
            <a:r>
              <a:rPr lang="ru-RU" sz="3100" b="1" i="1" dirty="0" smtClean="0">
                <a:solidFill>
                  <a:srgbClr val="FF000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«</a:t>
            </a:r>
            <a:r>
              <a:rPr lang="ru-RU" sz="3100" b="1" i="1" dirty="0" smtClean="0">
                <a:solidFill>
                  <a:srgbClr val="FF0000"/>
                </a:solidFill>
              </a:rPr>
              <a:t>Правописание гласных перед н и </a:t>
            </a:r>
            <a:r>
              <a:rPr lang="ru-RU" sz="3100" b="1" i="1" dirty="0" err="1" smtClean="0">
                <a:solidFill>
                  <a:srgbClr val="FF0000"/>
                </a:solidFill>
              </a:rPr>
              <a:t>нн</a:t>
            </a:r>
            <a:r>
              <a:rPr lang="ru-RU" sz="3100" b="1" i="1" dirty="0" smtClean="0">
                <a:solidFill>
                  <a:srgbClr val="FF0000"/>
                </a:solidFill>
              </a:rPr>
              <a:t> в  полных и кратких страдательных причастиях».</a:t>
            </a:r>
            <a:r>
              <a:rPr lang="ru-RU" sz="3100" b="1" dirty="0">
                <a:solidFill>
                  <a:srgbClr val="FF0000"/>
                </a:solidFill>
              </a:rPr>
              <a:t/>
            </a:r>
            <a:br>
              <a:rPr lang="ru-RU" sz="3100" b="1" dirty="0">
                <a:solidFill>
                  <a:srgbClr val="FF0000"/>
                </a:solidFill>
              </a:rPr>
            </a:br>
            <a:endParaRPr lang="ru-RU" sz="3100" b="1" dirty="0">
              <a:solidFill>
                <a:srgbClr val="FF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910692" y="3290207"/>
            <a:ext cx="8281308" cy="3502479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ts val="3325"/>
              </a:lnSpc>
            </a:pPr>
            <a:r>
              <a:rPr lang="ru-RU" sz="6200" dirty="0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Над презентацией работала:</a:t>
            </a:r>
          </a:p>
          <a:p>
            <a:pPr>
              <a:lnSpc>
                <a:spcPts val="3325"/>
              </a:lnSpc>
            </a:pPr>
            <a:r>
              <a:rPr lang="ru-RU" sz="6200" b="1" dirty="0" err="1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Успанова</a:t>
            </a:r>
            <a:r>
              <a:rPr lang="ru-RU" sz="6200" b="1" dirty="0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ru-RU" sz="6200" b="1" dirty="0" err="1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Аминат</a:t>
            </a:r>
            <a:r>
              <a:rPr lang="ru-RU" sz="6200" b="1" dirty="0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 </a:t>
            </a:r>
            <a:r>
              <a:rPr lang="ru-RU" sz="6200" b="1" dirty="0" err="1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Шамсудиновна</a:t>
            </a:r>
            <a:r>
              <a:rPr lang="ru-RU" sz="6200" b="1" dirty="0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, учитель русского языка и литературы МБОУ «</a:t>
            </a:r>
            <a:r>
              <a:rPr lang="ru-RU" sz="6200" b="1" dirty="0" err="1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Тевзанинская</a:t>
            </a:r>
            <a:r>
              <a:rPr lang="ru-RU" sz="6200" b="1" dirty="0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 СОШ им. С. С. </a:t>
            </a:r>
            <a:r>
              <a:rPr lang="ru-RU" sz="6200" b="1" dirty="0" err="1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Зумаева</a:t>
            </a:r>
            <a:r>
              <a:rPr lang="ru-RU" sz="6200" b="1" dirty="0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», региональный методист</a:t>
            </a:r>
          </a:p>
          <a:p>
            <a:pPr>
              <a:lnSpc>
                <a:spcPts val="3325"/>
              </a:lnSpc>
            </a:pPr>
            <a:r>
              <a:rPr lang="ru-RU" sz="6200" b="1" dirty="0">
                <a:solidFill>
                  <a:srgbClr val="2B4150"/>
                </a:solidFill>
                <a:latin typeface="Century Gothic" panose="020B0502020202020204" pitchFamily="34" charset="0"/>
                <a:ea typeface="Source Sans Pro" pitchFamily="34" charset="-122"/>
                <a:cs typeface="Source Sans Pro" pitchFamily="34" charset="-120"/>
              </a:rPr>
              <a:t>по русскому языку и литературе ЦНППМ ГБУ ДПО «ИРО ЧР»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39987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</p:spPr>
        <p:txBody>
          <a:bodyPr>
            <a:normAutofit/>
          </a:bodyPr>
          <a:lstStyle/>
          <a:p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91986"/>
            <a:ext cx="10515600" cy="4984977"/>
          </a:xfrm>
        </p:spPr>
        <p:txBody>
          <a:bodyPr/>
          <a:lstStyle/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Бурсе</a:t>
            </a:r>
            <a:r>
              <a:rPr lang="ru-RU" b="1" dirty="0"/>
              <a:t> - </a:t>
            </a:r>
            <a:r>
              <a:rPr lang="ru-RU" dirty="0"/>
              <a:t>историческое учебное заведение с общежитием такого типа. </a:t>
            </a:r>
          </a:p>
          <a:p>
            <a:pPr marL="0" lv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Бурьян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- значительные по площади заросли высокой, обычно крупностебельной сорной травы, как правило — смешанного видового состава.</a:t>
            </a:r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Частокол</a:t>
            </a:r>
            <a:r>
              <a:rPr lang="ru-RU" i="1" dirty="0">
                <a:solidFill>
                  <a:srgbClr val="FF0000"/>
                </a:solidFill>
              </a:rPr>
              <a:t> </a:t>
            </a:r>
            <a:r>
              <a:rPr lang="ru-RU" i="1" dirty="0"/>
              <a:t>-</a:t>
            </a:r>
            <a:r>
              <a:rPr lang="ru-RU" dirty="0"/>
              <a:t>  это забор, изгородь из кольев, жердей и т.п., вбитых в </a:t>
            </a:r>
            <a:r>
              <a:rPr lang="ru-RU" dirty="0" smtClean="0"/>
              <a:t>землю </a:t>
            </a:r>
            <a:r>
              <a:rPr lang="ru-RU" dirty="0"/>
              <a:t>близко друг к другу, один подле другого. </a:t>
            </a:r>
            <a:endParaRPr lang="ru-RU" dirty="0" smtClean="0"/>
          </a:p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</a:rPr>
              <a:t>Верба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/>
              <a:t>- ива различных видов, большей частью с ярко пурпурными ветками и блестящими белыми волосками на почках.</a:t>
            </a:r>
            <a:br>
              <a:rPr lang="ru-RU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388174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ln>
            <a:solidFill>
              <a:schemeClr val="tx1"/>
            </a:solidFill>
            <a:prstDash val="sysDash"/>
            <a:bevel/>
          </a:ln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Проверь себя: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ln>
            <a:gradFill>
              <a:gsLst>
                <a:gs pos="0">
                  <a:schemeClr val="accent1">
                    <a:lumMod val="5000"/>
                    <a:lumOff val="95000"/>
                  </a:schemeClr>
                </a:gs>
                <a:gs pos="74000">
                  <a:schemeClr val="accent1">
                    <a:lumMod val="45000"/>
                    <a:lumOff val="55000"/>
                  </a:schemeClr>
                </a:gs>
                <a:gs pos="83000">
                  <a:schemeClr val="accent1">
                    <a:lumMod val="45000"/>
                    <a:lumOff val="55000"/>
                  </a:schemeClr>
                </a:gs>
                <a:gs pos="100000">
                  <a:schemeClr val="accent1">
                    <a:lumMod val="30000"/>
                    <a:lumOff val="70000"/>
                  </a:schemeClr>
                </a:gs>
              </a:gsLst>
              <a:lin ang="5400000" scaled="1"/>
            </a:gradFill>
            <a:prstDash val="sysDash"/>
          </a:ln>
        </p:spPr>
        <p:txBody>
          <a:bodyPr/>
          <a:lstStyle/>
          <a:p>
            <a:pPr marL="0" indent="0">
              <a:buNone/>
            </a:pPr>
            <a:r>
              <a:rPr lang="ru-RU" dirty="0"/>
              <a:t>Такими словами встретил старый </a:t>
            </a:r>
            <a:r>
              <a:rPr lang="ru-RU" dirty="0" err="1"/>
              <a:t>козак</a:t>
            </a:r>
            <a:r>
              <a:rPr lang="ru-RU" dirty="0"/>
              <a:t> двух сыновей </a:t>
            </a:r>
            <a:r>
              <a:rPr lang="ru-RU" dirty="0" smtClean="0"/>
              <a:t>своих, </a:t>
            </a:r>
            <a:r>
              <a:rPr lang="ru-RU" dirty="0" smtClean="0">
                <a:solidFill>
                  <a:srgbClr val="FF0000"/>
                </a:solidFill>
              </a:rPr>
              <a:t>/</a:t>
            </a:r>
            <a:r>
              <a:rPr lang="ru-RU" u="wavy" dirty="0" smtClean="0">
                <a:solidFill>
                  <a:srgbClr val="FF0000"/>
                </a:solidFill>
              </a:rPr>
              <a:t>учившихся </a:t>
            </a:r>
            <a:r>
              <a:rPr lang="ru-RU" u="wavy" dirty="0">
                <a:solidFill>
                  <a:srgbClr val="FF0000"/>
                </a:solidFill>
              </a:rPr>
              <a:t>в киевской бурсе и </a:t>
            </a:r>
            <a:r>
              <a:rPr lang="ru-RU" u="wavy" dirty="0" smtClean="0">
                <a:solidFill>
                  <a:srgbClr val="FF0000"/>
                </a:solidFill>
              </a:rPr>
              <a:t>приехавших </a:t>
            </a:r>
            <a:r>
              <a:rPr lang="ru-RU" u="wavy" dirty="0">
                <a:solidFill>
                  <a:srgbClr val="FF0000"/>
                </a:solidFill>
              </a:rPr>
              <a:t>уже на дом к </a:t>
            </a:r>
            <a:r>
              <a:rPr lang="ru-RU" u="wavy" dirty="0" smtClean="0">
                <a:solidFill>
                  <a:srgbClr val="FF0000"/>
                </a:solidFill>
              </a:rPr>
              <a:t>отцу/</a:t>
            </a:r>
            <a:r>
              <a:rPr lang="ru-RU" dirty="0" smtClean="0"/>
              <a:t>.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У них были только длинные чубы, за которые мог выдрать их всякий </a:t>
            </a:r>
            <a:r>
              <a:rPr lang="ru-RU" dirty="0" err="1" smtClean="0"/>
              <a:t>козак</a:t>
            </a:r>
            <a:r>
              <a:rPr lang="ru-RU" u="wavy" dirty="0" smtClean="0"/>
              <a:t>, </a:t>
            </a:r>
            <a:r>
              <a:rPr lang="ru-RU" u="wavy" dirty="0" smtClean="0">
                <a:solidFill>
                  <a:srgbClr val="FF0000"/>
                </a:solidFill>
              </a:rPr>
              <a:t>/носивший оружие/.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Бедная старушка,</a:t>
            </a:r>
            <a:r>
              <a:rPr lang="ru-RU" u="sng" dirty="0" smtClean="0">
                <a:solidFill>
                  <a:srgbClr val="FF0000"/>
                </a:solidFill>
              </a:rPr>
              <a:t> </a:t>
            </a:r>
            <a:r>
              <a:rPr lang="ru-RU" u="wavy" dirty="0" smtClean="0">
                <a:solidFill>
                  <a:srgbClr val="FF0000"/>
                </a:solidFill>
              </a:rPr>
              <a:t>/привыкшая </a:t>
            </a:r>
            <a:r>
              <a:rPr lang="ru-RU" u="wavy" dirty="0">
                <a:solidFill>
                  <a:srgbClr val="FF0000"/>
                </a:solidFill>
              </a:rPr>
              <a:t>уже к таким поступкам своего </a:t>
            </a:r>
            <a:r>
              <a:rPr lang="ru-RU" u="wavy" dirty="0" smtClean="0">
                <a:solidFill>
                  <a:srgbClr val="FF0000"/>
                </a:solidFill>
              </a:rPr>
              <a:t>мужа/</a:t>
            </a:r>
            <a:r>
              <a:rPr lang="ru-RU" u="wavy" dirty="0" smtClean="0"/>
              <a:t>, </a:t>
            </a:r>
            <a:r>
              <a:rPr lang="ru-RU" dirty="0"/>
              <a:t>печально глядела, сидя на лавке.</a:t>
            </a:r>
            <a:br>
              <a:rPr lang="ru-RU" dirty="0"/>
            </a:br>
            <a:r>
              <a:rPr lang="ru-RU" dirty="0"/>
              <a:t>Она приникла к изголовью дорогих сыновей </a:t>
            </a:r>
            <a:r>
              <a:rPr lang="ru-RU" dirty="0" smtClean="0"/>
              <a:t>своих,</a:t>
            </a:r>
            <a:r>
              <a:rPr lang="ru-RU" u="wavy" dirty="0" smtClean="0"/>
              <a:t> </a:t>
            </a:r>
            <a:r>
              <a:rPr lang="ru-RU" u="wavy" dirty="0" smtClean="0">
                <a:solidFill>
                  <a:srgbClr val="FF0000"/>
                </a:solidFill>
              </a:rPr>
              <a:t>/лежавших рядом/…  </a:t>
            </a:r>
            <a:r>
              <a:rPr lang="ru-RU" dirty="0"/>
              <a:t/>
            </a:r>
            <a:br>
              <a:rPr lang="ru-RU" dirty="0"/>
            </a:br>
            <a:r>
              <a:rPr lang="ru-RU" dirty="0"/>
              <a:t>Месяц с вышины неба давно уже озарял весь </a:t>
            </a:r>
            <a:r>
              <a:rPr lang="ru-RU" dirty="0" smtClean="0"/>
              <a:t>двор,</a:t>
            </a:r>
            <a:r>
              <a:rPr lang="ru-RU" u="wavy" dirty="0" smtClean="0">
                <a:solidFill>
                  <a:srgbClr val="FF0000"/>
                </a:solidFill>
              </a:rPr>
              <a:t> /наполненный спящими/</a:t>
            </a:r>
            <a:r>
              <a:rPr lang="ru-RU" dirty="0" smtClean="0"/>
              <a:t>, </a:t>
            </a:r>
            <a:r>
              <a:rPr lang="ru-RU" dirty="0"/>
              <a:t>густую кучу верб и высокий бурьян, в котором потонул </a:t>
            </a:r>
            <a:r>
              <a:rPr lang="ru-RU" dirty="0" smtClean="0"/>
              <a:t>частокол, </a:t>
            </a:r>
            <a:r>
              <a:rPr lang="ru-RU" u="wavy" dirty="0" smtClean="0">
                <a:solidFill>
                  <a:srgbClr val="FF0000"/>
                </a:solidFill>
              </a:rPr>
              <a:t>окружавший </a:t>
            </a:r>
            <a:r>
              <a:rPr lang="ru-RU" u="wavy" dirty="0">
                <a:solidFill>
                  <a:srgbClr val="FF0000"/>
                </a:solidFill>
              </a:rPr>
              <a:t>двор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10110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i="1" dirty="0" smtClean="0">
                <a:solidFill>
                  <a:srgbClr val="FF0000"/>
                </a:solidFill>
              </a:rPr>
              <a:t> Задание 2 ( работа в команде)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i="1" dirty="0">
                <a:solidFill>
                  <a:srgbClr val="7030A0"/>
                </a:solidFill>
              </a:rPr>
              <a:t>Откройте учебник на стр. 57 и прочитайте правило. Попробуйте заполнить таблицу </a:t>
            </a:r>
            <a:r>
              <a:rPr lang="ru-RU" sz="2800" i="1" dirty="0" smtClean="0">
                <a:solidFill>
                  <a:srgbClr val="FF0000"/>
                </a:solidFill>
              </a:rPr>
              <a:t>(3 </a:t>
            </a:r>
            <a:r>
              <a:rPr lang="ru-RU" sz="2800" i="1" dirty="0">
                <a:solidFill>
                  <a:srgbClr val="FF0000"/>
                </a:solidFill>
              </a:rPr>
              <a:t>балла):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97786013"/>
              </p:ext>
            </p:extLst>
          </p:nvPr>
        </p:nvGraphicFramePr>
        <p:xfrm>
          <a:off x="0" y="1825625"/>
          <a:ext cx="12192000" cy="49752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2210519433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3839264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850378122"/>
                    </a:ext>
                  </a:extLst>
                </a:gridCol>
              </a:tblGrid>
              <a:tr h="1658408"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Если глагол оканчивается на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причастии пиши перед 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 и НН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Например: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66790519"/>
                  </a:ext>
                </a:extLst>
              </a:tr>
              <a:tr h="1658408"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37398480"/>
                  </a:ext>
                </a:extLst>
              </a:tr>
              <a:tr h="1658408"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41485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419941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Проверь себя:</a:t>
            </a:r>
            <a:endParaRPr lang="ru-RU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264331144"/>
              </p:ext>
            </p:extLst>
          </p:nvPr>
        </p:nvGraphicFramePr>
        <p:xfrm>
          <a:off x="0" y="1825625"/>
          <a:ext cx="12192000" cy="50323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485206730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218936986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2112691371"/>
                    </a:ext>
                  </a:extLst>
                </a:gridCol>
              </a:tblGrid>
              <a:tr h="1677458"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Если глагол оканчивается на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в причастии пиши перед </a:t>
                      </a:r>
                      <a:r>
                        <a:rPr lang="ru-RU" sz="28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 и НН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Например: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38290437"/>
                  </a:ext>
                </a:extLst>
              </a:tr>
              <a:tr h="1677458"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ru-RU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ать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-ять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-А, -Я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замешАть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ru-RU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замешАнный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844280627"/>
                  </a:ext>
                </a:extLst>
              </a:tr>
              <a:tr h="1677458"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</a:t>
                      </a:r>
                      <a:r>
                        <a:rPr lang="ru-RU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ить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, -</a:t>
                      </a:r>
                      <a:r>
                        <a:rPr lang="ru-RU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еть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-Е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750"/>
                        </a:spcAft>
                      </a:pPr>
                      <a:r>
                        <a:rPr lang="ru-RU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замесИть</a:t>
                      </a:r>
                      <a:r>
                        <a:rPr lang="ru-RU" sz="28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 - </a:t>
                      </a:r>
                      <a:r>
                        <a:rPr lang="ru-RU" sz="28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замешЕнный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345208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1148815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552450"/>
            <a:ext cx="10515600" cy="2457450"/>
          </a:xfrm>
        </p:spPr>
        <p:txBody>
          <a:bodyPr>
            <a:noAutofit/>
          </a:bodyPr>
          <a:lstStyle/>
          <a:p>
            <a:r>
              <a:rPr lang="ru-RU" sz="2800" b="1" i="1" dirty="0" smtClean="0"/>
              <a:t/>
            </a:r>
            <a:br>
              <a:rPr lang="ru-RU" sz="2800" b="1" i="1" dirty="0" smtClean="0"/>
            </a:br>
            <a:r>
              <a:rPr lang="ru-RU" sz="2800" b="1" i="1" dirty="0" smtClean="0">
                <a:solidFill>
                  <a:srgbClr val="FF0000"/>
                </a:solidFill>
              </a:rPr>
              <a:t>Задание 3</a:t>
            </a:r>
            <a:r>
              <a:rPr lang="ru-RU" sz="2800" b="1" i="1" dirty="0">
                <a:solidFill>
                  <a:srgbClr val="FF0000"/>
                </a:solidFill>
              </a:rPr>
              <a:t> </a:t>
            </a:r>
            <a:r>
              <a:rPr lang="ru-RU" sz="2800" b="1" i="1" dirty="0" smtClean="0">
                <a:solidFill>
                  <a:srgbClr val="FF0000"/>
                </a:solidFill>
              </a:rPr>
              <a:t>(работа в паре)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b="1" i="1" dirty="0" smtClean="0">
                <a:solidFill>
                  <a:srgbClr val="7030A0"/>
                </a:solidFill>
              </a:rPr>
              <a:t>На столах у вас лежат карточки со словосочетаниями. Распределите словосочетания в два столбика: с –А (-Я) или с –Е перед Н, подчеркните орфограммы и устно объясните.</a:t>
            </a:r>
            <a:r>
              <a:rPr lang="ru-RU" sz="2800" b="1" i="1" dirty="0">
                <a:solidFill>
                  <a:srgbClr val="FF0000"/>
                </a:solidFill>
              </a:rPr>
              <a:t> (3 балла)</a:t>
            </a:r>
            <a:r>
              <a:rPr lang="ru-RU" sz="2800" b="1" i="1" dirty="0" smtClean="0">
                <a:solidFill>
                  <a:srgbClr val="7030A0"/>
                </a:solidFill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</a:rPr>
            </a:br>
            <a:r>
              <a:rPr lang="ru-RU" sz="2800" b="1" i="1" dirty="0" smtClean="0">
                <a:solidFill>
                  <a:srgbClr val="7030A0"/>
                </a:solidFill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</a:rPr>
            </a:br>
            <a:r>
              <a:rPr lang="ru-RU" sz="2400" i="1" dirty="0" err="1"/>
              <a:t>Задерж</a:t>
            </a:r>
            <a:r>
              <a:rPr lang="ru-RU" sz="2400" i="1" dirty="0"/>
              <a:t>…</a:t>
            </a:r>
            <a:r>
              <a:rPr lang="ru-RU" sz="2400" i="1" dirty="0" err="1"/>
              <a:t>нный</a:t>
            </a:r>
            <a:r>
              <a:rPr lang="ru-RU" sz="2400" i="1" dirty="0"/>
              <a:t> на работе; </a:t>
            </a:r>
            <a:r>
              <a:rPr lang="ru-RU" sz="2400" i="1" dirty="0" err="1"/>
              <a:t>взвеш</a:t>
            </a:r>
            <a:r>
              <a:rPr lang="ru-RU" sz="2400" i="1" dirty="0"/>
              <a:t>…</a:t>
            </a:r>
            <a:r>
              <a:rPr lang="ru-RU" sz="2400" i="1" dirty="0" err="1"/>
              <a:t>нный</a:t>
            </a:r>
            <a:r>
              <a:rPr lang="ru-RU" sz="2400" i="1" dirty="0"/>
              <a:t> товар; </a:t>
            </a:r>
            <a:r>
              <a:rPr lang="ru-RU" sz="2400" i="1" dirty="0" err="1"/>
              <a:t>запачк</a:t>
            </a:r>
            <a:r>
              <a:rPr lang="ru-RU" sz="2400" i="1" dirty="0"/>
              <a:t>…</a:t>
            </a:r>
            <a:r>
              <a:rPr lang="ru-RU" sz="2400" i="1" dirty="0" err="1"/>
              <a:t>ный</a:t>
            </a:r>
            <a:r>
              <a:rPr lang="ru-RU" sz="2400" i="1" dirty="0"/>
              <a:t> грязью; застрел…</a:t>
            </a:r>
            <a:r>
              <a:rPr lang="ru-RU" sz="2400" i="1" dirty="0" err="1"/>
              <a:t>нный</a:t>
            </a:r>
            <a:r>
              <a:rPr lang="ru-RU" sz="2400" i="1" dirty="0"/>
              <a:t> в упор; </a:t>
            </a:r>
            <a:r>
              <a:rPr lang="ru-RU" sz="2400" i="1" dirty="0" err="1"/>
              <a:t>слыш</a:t>
            </a:r>
            <a:r>
              <a:rPr lang="ru-RU" sz="2400" i="1" dirty="0"/>
              <a:t>…</a:t>
            </a:r>
            <a:r>
              <a:rPr lang="ru-RU" sz="2400" i="1" dirty="0" err="1"/>
              <a:t>нная</a:t>
            </a:r>
            <a:r>
              <a:rPr lang="ru-RU" sz="2400" i="1" dirty="0"/>
              <a:t> когда-то сказка; </a:t>
            </a:r>
            <a:r>
              <a:rPr lang="ru-RU" sz="2400" i="1" dirty="0" err="1"/>
              <a:t>купл</a:t>
            </a:r>
            <a:r>
              <a:rPr lang="ru-RU" sz="2400" i="1" dirty="0"/>
              <a:t>…</a:t>
            </a:r>
            <a:r>
              <a:rPr lang="ru-RU" sz="2400" i="1" dirty="0" err="1"/>
              <a:t>нная</a:t>
            </a:r>
            <a:r>
              <a:rPr lang="ru-RU" sz="2400" i="1" dirty="0"/>
              <a:t> в магазине вещь; </a:t>
            </a:r>
            <a:r>
              <a:rPr lang="ru-RU" sz="2400" i="1" dirty="0" err="1"/>
              <a:t>изобрет</a:t>
            </a:r>
            <a:r>
              <a:rPr lang="ru-RU" sz="2400" i="1" dirty="0"/>
              <a:t>…</a:t>
            </a:r>
            <a:r>
              <a:rPr lang="ru-RU" sz="2400" i="1" dirty="0" err="1"/>
              <a:t>нный</a:t>
            </a:r>
            <a:r>
              <a:rPr lang="ru-RU" sz="2400" i="1" dirty="0"/>
              <a:t> прибор, </a:t>
            </a:r>
            <a:r>
              <a:rPr lang="ru-RU" sz="2400" i="1" dirty="0" err="1"/>
              <a:t>развеш</a:t>
            </a:r>
            <a:r>
              <a:rPr lang="ru-RU" sz="2400" i="1" dirty="0"/>
              <a:t>…</a:t>
            </a:r>
            <a:r>
              <a:rPr lang="ru-RU" sz="2400" i="1" dirty="0" err="1"/>
              <a:t>нное</a:t>
            </a:r>
            <a:r>
              <a:rPr lang="ru-RU" sz="2400" i="1" dirty="0"/>
              <a:t> белье.</a:t>
            </a:r>
            <a:r>
              <a:rPr lang="ru-RU" sz="2400" dirty="0"/>
              <a:t/>
            </a:r>
            <a:br>
              <a:rPr lang="ru-RU" sz="2400" dirty="0"/>
            </a:br>
            <a:r>
              <a:rPr lang="ru-RU" sz="2800" b="1" i="1" dirty="0" smtClean="0">
                <a:solidFill>
                  <a:srgbClr val="7030A0"/>
                </a:solidFill>
              </a:rPr>
              <a:t/>
            </a:r>
            <a:br>
              <a:rPr lang="ru-RU" sz="2800" b="1" i="1" dirty="0" smtClean="0">
                <a:solidFill>
                  <a:srgbClr val="7030A0"/>
                </a:solidFill>
              </a:rPr>
            </a:br>
            <a:endParaRPr lang="ru-RU" sz="2800" b="1" i="1" dirty="0">
              <a:solidFill>
                <a:srgbClr val="7030A0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49026274"/>
              </p:ext>
            </p:extLst>
          </p:nvPr>
        </p:nvGraphicFramePr>
        <p:xfrm>
          <a:off x="351064" y="3267075"/>
          <a:ext cx="7354661" cy="34004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44686">
                  <a:extLst>
                    <a:ext uri="{9D8B030D-6E8A-4147-A177-3AD203B41FA5}">
                      <a16:colId xmlns:a16="http://schemas.microsoft.com/office/drawing/2014/main" val="673824904"/>
                    </a:ext>
                  </a:extLst>
                </a:gridCol>
                <a:gridCol w="3609975">
                  <a:extLst>
                    <a:ext uri="{9D8B030D-6E8A-4147-A177-3AD203B41FA5}">
                      <a16:colId xmlns:a16="http://schemas.microsoft.com/office/drawing/2014/main" val="211444206"/>
                    </a:ext>
                  </a:extLst>
                </a:gridCol>
              </a:tblGrid>
              <a:tr h="995246">
                <a:tc>
                  <a:txBody>
                    <a:bodyPr/>
                    <a:lstStyle/>
                    <a:p>
                      <a:pPr algn="ctr">
                        <a:spcAft>
                          <a:spcPts val="675"/>
                        </a:spcAft>
                      </a:pPr>
                      <a:r>
                        <a:rPr lang="ru-RU" sz="2800" dirty="0">
                          <a:effectLst/>
                        </a:rPr>
                        <a:t>-А, -Я перед Н: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75"/>
                        </a:spcAft>
                      </a:pPr>
                      <a:r>
                        <a:rPr lang="ru-RU" sz="1400" dirty="0">
                          <a:effectLst/>
                        </a:rPr>
                        <a:t>    </a:t>
                      </a:r>
                      <a:r>
                        <a:rPr lang="ru-RU" sz="2800" dirty="0">
                          <a:effectLst/>
                        </a:rPr>
                        <a:t>-Е перед Н: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080442748"/>
                  </a:ext>
                </a:extLst>
              </a:tr>
              <a:tr h="2405179">
                <a:tc>
                  <a:txBody>
                    <a:bodyPr/>
                    <a:lstStyle/>
                    <a:p>
                      <a:pPr>
                        <a:spcAft>
                          <a:spcPts val="675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</a:endParaRPr>
                    </a:p>
                    <a:p>
                      <a:pPr>
                        <a:spcAft>
                          <a:spcPts val="675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75"/>
                        </a:spcAft>
                      </a:pPr>
                      <a:r>
                        <a:rPr lang="ru-RU" sz="14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1574667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957539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Проверь себя:</a:t>
            </a:r>
            <a:endParaRPr lang="ru-RU" i="1" dirty="0">
              <a:solidFill>
                <a:srgbClr val="FF000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0463385"/>
              </p:ext>
            </p:extLst>
          </p:nvPr>
        </p:nvGraphicFramePr>
        <p:xfrm>
          <a:off x="304800" y="1825623"/>
          <a:ext cx="11595100" cy="48228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032087">
                  <a:extLst>
                    <a:ext uri="{9D8B030D-6E8A-4147-A177-3AD203B41FA5}">
                      <a16:colId xmlns:a16="http://schemas.microsoft.com/office/drawing/2014/main" val="2152105123"/>
                    </a:ext>
                  </a:extLst>
                </a:gridCol>
                <a:gridCol w="6563013">
                  <a:extLst>
                    <a:ext uri="{9D8B030D-6E8A-4147-A177-3AD203B41FA5}">
                      <a16:colId xmlns:a16="http://schemas.microsoft.com/office/drawing/2014/main" val="1215247521"/>
                    </a:ext>
                  </a:extLst>
                </a:gridCol>
              </a:tblGrid>
              <a:tr h="1385255">
                <a:tc>
                  <a:txBody>
                    <a:bodyPr/>
                    <a:lstStyle/>
                    <a:p>
                      <a:pPr algn="ctr">
                        <a:spcAft>
                          <a:spcPts val="675"/>
                        </a:spcAft>
                      </a:pP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-А, -Я перед Н: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675"/>
                        </a:spcAft>
                      </a:pPr>
                      <a:r>
                        <a:rPr lang="ru-RU" sz="1400" dirty="0">
                          <a:effectLst/>
                        </a:rPr>
                        <a:t>    </a:t>
                      </a:r>
                      <a:r>
                        <a:rPr lang="ru-RU" sz="2800" dirty="0">
                          <a:solidFill>
                            <a:srgbClr val="FF0000"/>
                          </a:solidFill>
                          <a:effectLst/>
                        </a:rPr>
                        <a:t>-Е перед Н:</a:t>
                      </a:r>
                      <a:endParaRPr lang="ru-RU" sz="2800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559834233"/>
                  </a:ext>
                </a:extLst>
              </a:tr>
              <a:tr h="3437572">
                <a:tc>
                  <a:txBody>
                    <a:bodyPr/>
                    <a:lstStyle/>
                    <a:p>
                      <a:r>
                        <a:rPr lang="ru-RU" sz="3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задержанный на работе</a:t>
                      </a:r>
                    </a:p>
                    <a:p>
                      <a:r>
                        <a:rPr lang="ru-RU" sz="3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запачканный грязью</a:t>
                      </a:r>
                    </a:p>
                    <a:p>
                      <a:r>
                        <a:rPr lang="ru-RU" sz="32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слышанная когда-то сказка</a:t>
                      </a: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взвешенный товар</a:t>
                      </a:r>
                    </a:p>
                    <a:p>
                      <a:r>
                        <a:rPr lang="ru-RU" sz="2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застреленный в упор</a:t>
                      </a:r>
                    </a:p>
                    <a:p>
                      <a:r>
                        <a:rPr lang="ru-RU" sz="2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купленная в магазине вещь</a:t>
                      </a:r>
                    </a:p>
                    <a:p>
                      <a:r>
                        <a:rPr lang="ru-RU" sz="2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изобретенный прибор</a:t>
                      </a:r>
                    </a:p>
                    <a:p>
                      <a:r>
                        <a:rPr lang="ru-RU" sz="2800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развешенное белье.</a:t>
                      </a:r>
                      <a:endParaRPr lang="ru-RU" sz="2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606518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9771694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66800" y="226333"/>
            <a:ext cx="10515600" cy="614589"/>
          </a:xfrm>
        </p:spPr>
        <p:txBody>
          <a:bodyPr>
            <a:normAutofit fontScale="90000"/>
          </a:bodyPr>
          <a:lstStyle/>
          <a:p>
            <a:r>
              <a:rPr lang="ru-RU" b="1" i="1" dirty="0" err="1" smtClean="0">
                <a:solidFill>
                  <a:srgbClr val="FF0000"/>
                </a:solidFill>
              </a:rPr>
              <a:t>Физминутка</a:t>
            </a:r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b="1" i="1" dirty="0" smtClean="0">
                <a:solidFill>
                  <a:srgbClr val="FF0000"/>
                </a:solidFill>
              </a:rPr>
              <a:t>для глаз: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VID-20241009-WA0129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938894"/>
            <a:ext cx="12192000" cy="5456872"/>
          </a:xfrm>
        </p:spPr>
      </p:pic>
    </p:spTree>
    <p:extLst>
      <p:ext uri="{BB962C8B-B14F-4D97-AF65-F5344CB8AC3E}">
        <p14:creationId xmlns:p14="http://schemas.microsoft.com/office/powerpoint/2010/main" val="4263173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3333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73479"/>
            <a:ext cx="10515600" cy="1617209"/>
          </a:xfrm>
        </p:spPr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sz="3100" b="1" i="1" dirty="0" smtClean="0">
                <a:solidFill>
                  <a:srgbClr val="FF0000"/>
                </a:solidFill>
              </a:rPr>
              <a:t>Задание 4 (работа в паре) </a:t>
            </a:r>
            <a:r>
              <a:rPr lang="ru-RU" sz="3100" i="1" dirty="0" smtClean="0">
                <a:solidFill>
                  <a:srgbClr val="FF0000"/>
                </a:solidFill>
              </a:rPr>
              <a:t> </a:t>
            </a:r>
            <a:r>
              <a:rPr lang="ru-RU" sz="3100" i="1" dirty="0">
                <a:solidFill>
                  <a:srgbClr val="7030A0"/>
                </a:solidFill>
              </a:rPr>
              <a:t>С</a:t>
            </a:r>
            <a:r>
              <a:rPr lang="ru-RU" sz="3100" i="1" dirty="0" smtClean="0">
                <a:solidFill>
                  <a:srgbClr val="7030A0"/>
                </a:solidFill>
              </a:rPr>
              <a:t>оберите </a:t>
            </a:r>
            <a:r>
              <a:rPr lang="ru-RU" sz="3100" i="1" dirty="0">
                <a:solidFill>
                  <a:srgbClr val="7030A0"/>
                </a:solidFill>
              </a:rPr>
              <a:t>предложение на тему «Родина», графически выделяя причастный оборот.</a:t>
            </a:r>
            <a:r>
              <a:rPr lang="ru-RU" sz="3100" b="1" i="1" dirty="0">
                <a:solidFill>
                  <a:srgbClr val="7030A0"/>
                </a:solidFill>
              </a:rPr>
              <a:t> </a:t>
            </a:r>
            <a:r>
              <a:rPr lang="ru-RU" sz="3100" i="1" dirty="0" smtClean="0">
                <a:solidFill>
                  <a:srgbClr val="FF0000"/>
                </a:solidFill>
              </a:rPr>
              <a:t>(2 балла)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/>
              <a:t>- это место, в котором я, но и которое, всем сердцем, я люблю, проросшее в душе, Моя родина, не только родился. </a:t>
            </a:r>
            <a:endParaRPr lang="ru-RU" dirty="0"/>
          </a:p>
          <a:p>
            <a:pPr marL="0" indent="0">
              <a:buNone/>
            </a:pPr>
            <a:r>
              <a:rPr lang="ru-RU" i="1" dirty="0"/>
              <a:t> </a:t>
            </a:r>
            <a:endParaRPr lang="ru-RU" dirty="0"/>
          </a:p>
          <a:p>
            <a:endParaRPr lang="ru-RU" dirty="0"/>
          </a:p>
        </p:txBody>
      </p:sp>
      <p:pic>
        <p:nvPicPr>
          <p:cNvPr id="4" name="Объект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45230"/>
            <a:ext cx="12192000" cy="42127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363427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Проверь себя: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/>
              <a:t>Моя родина - это место, </a:t>
            </a:r>
            <a:r>
              <a:rPr lang="ru-RU" sz="3600" dirty="0" smtClean="0">
                <a:solidFill>
                  <a:srgbClr val="FF0000"/>
                </a:solidFill>
              </a:rPr>
              <a:t>/</a:t>
            </a:r>
            <a:r>
              <a:rPr lang="ru-RU" sz="3600" u="wavy" dirty="0" smtClean="0">
                <a:solidFill>
                  <a:srgbClr val="FF0000"/>
                </a:solidFill>
              </a:rPr>
              <a:t>проросшее </a:t>
            </a:r>
            <a:r>
              <a:rPr lang="ru-RU" sz="3600" u="wavy" dirty="0">
                <a:solidFill>
                  <a:srgbClr val="FF0000"/>
                </a:solidFill>
              </a:rPr>
              <a:t>в </a:t>
            </a:r>
            <a:r>
              <a:rPr lang="ru-RU" sz="3600" u="wavy" dirty="0" smtClean="0">
                <a:solidFill>
                  <a:srgbClr val="FF0000"/>
                </a:solidFill>
              </a:rPr>
              <a:t>душе/</a:t>
            </a:r>
            <a:r>
              <a:rPr lang="ru-RU" sz="3600" dirty="0" smtClean="0"/>
              <a:t>, </a:t>
            </a:r>
            <a:r>
              <a:rPr lang="ru-RU" sz="3600" dirty="0"/>
              <a:t>в котором я не только родился, но и которое я люблю всем сердцем.</a:t>
            </a:r>
          </a:p>
        </p:txBody>
      </p:sp>
    </p:spTree>
    <p:extLst>
      <p:ext uri="{BB962C8B-B14F-4D97-AF65-F5344CB8AC3E}">
        <p14:creationId xmlns:p14="http://schemas.microsoft.com/office/powerpoint/2010/main" val="248713778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Задание 5. </a:t>
            </a:r>
            <a:r>
              <a:rPr lang="ru-RU" sz="2800" b="1" dirty="0" smtClean="0"/>
              <a:t>(индивидуальная работа) </a:t>
            </a:r>
            <a:r>
              <a:rPr lang="ru-RU" sz="2800" b="1" dirty="0" smtClean="0">
                <a:solidFill>
                  <a:srgbClr val="FF0000"/>
                </a:solidFill>
              </a:rPr>
              <a:t>Укажите </a:t>
            </a:r>
            <a:r>
              <a:rPr lang="ru-RU" sz="2800" b="1" dirty="0">
                <a:solidFill>
                  <a:srgbClr val="FF0000"/>
                </a:solidFill>
              </a:rPr>
              <a:t>варианты ответов, в которых во всех словах одного ряда пропущена одна и та же буква. Запишите номера ответов</a:t>
            </a:r>
            <a:r>
              <a:rPr lang="ru-RU" sz="2800" b="1" dirty="0" smtClean="0">
                <a:solidFill>
                  <a:srgbClr val="FF0000"/>
                </a:solidFill>
              </a:rPr>
              <a:t>. (1 балл)</a:t>
            </a:r>
            <a:endParaRPr lang="ru-RU" sz="2800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1) (стена) </a:t>
            </a:r>
            <a:r>
              <a:rPr lang="ru-RU" dirty="0" err="1"/>
              <a:t>завеш</a:t>
            </a:r>
            <a:r>
              <a:rPr lang="ru-RU" dirty="0"/>
              <a:t>..</a:t>
            </a:r>
            <a:r>
              <a:rPr lang="ru-RU" dirty="0" err="1"/>
              <a:t>нная</a:t>
            </a:r>
            <a:r>
              <a:rPr lang="ru-RU" dirty="0"/>
              <a:t> (картинами), </a:t>
            </a:r>
            <a:r>
              <a:rPr lang="ru-RU" dirty="0" err="1"/>
              <a:t>выкач</a:t>
            </a:r>
            <a:r>
              <a:rPr lang="ru-RU" dirty="0"/>
              <a:t>..</a:t>
            </a:r>
            <a:r>
              <a:rPr lang="ru-RU" dirty="0" err="1"/>
              <a:t>нная</a:t>
            </a:r>
            <a:r>
              <a:rPr lang="ru-RU" dirty="0"/>
              <a:t> (вода)</a:t>
            </a:r>
          </a:p>
          <a:p>
            <a:pPr marL="0" indent="0">
              <a:buNone/>
            </a:pPr>
            <a:r>
              <a:rPr lang="ru-RU" dirty="0"/>
              <a:t>2) </a:t>
            </a:r>
            <a:r>
              <a:rPr lang="ru-RU" dirty="0" err="1"/>
              <a:t>дремл</a:t>
            </a:r>
            <a:r>
              <a:rPr lang="ru-RU" dirty="0"/>
              <a:t>..т (они), (они) </a:t>
            </a:r>
            <a:r>
              <a:rPr lang="ru-RU" dirty="0" err="1"/>
              <a:t>глад..т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3) </a:t>
            </a:r>
            <a:r>
              <a:rPr lang="ru-RU" dirty="0" err="1"/>
              <a:t>засыпл</a:t>
            </a:r>
            <a:r>
              <a:rPr lang="ru-RU" dirty="0"/>
              <a:t>..т (они), пол..</a:t>
            </a:r>
            <a:r>
              <a:rPr lang="ru-RU" dirty="0" err="1"/>
              <a:t>щий</a:t>
            </a:r>
            <a:r>
              <a:rPr lang="ru-RU" dirty="0"/>
              <a:t> (огород)</a:t>
            </a:r>
          </a:p>
          <a:p>
            <a:pPr marL="0" indent="0">
              <a:buNone/>
            </a:pPr>
            <a:r>
              <a:rPr lang="ru-RU" dirty="0"/>
              <a:t>4) </a:t>
            </a:r>
            <a:r>
              <a:rPr lang="ru-RU" dirty="0" err="1"/>
              <a:t>помн</a:t>
            </a:r>
            <a:r>
              <a:rPr lang="ru-RU" dirty="0"/>
              <a:t>..</a:t>
            </a:r>
            <a:r>
              <a:rPr lang="ru-RU" dirty="0" err="1"/>
              <a:t>щий</a:t>
            </a:r>
            <a:r>
              <a:rPr lang="ru-RU" dirty="0"/>
              <a:t>, </a:t>
            </a:r>
            <a:r>
              <a:rPr lang="ru-RU" dirty="0" err="1"/>
              <a:t>выслуш</a:t>
            </a:r>
            <a:r>
              <a:rPr lang="ru-RU" dirty="0"/>
              <a:t>..</a:t>
            </a:r>
            <a:r>
              <a:rPr lang="ru-RU" dirty="0" err="1"/>
              <a:t>нное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5) </a:t>
            </a:r>
            <a:r>
              <a:rPr lang="ru-RU" dirty="0" err="1"/>
              <a:t>клокоч</a:t>
            </a:r>
            <a:r>
              <a:rPr lang="ru-RU" dirty="0"/>
              <a:t>..</a:t>
            </a:r>
            <a:r>
              <a:rPr lang="ru-RU" dirty="0" err="1"/>
              <a:t>щий</a:t>
            </a:r>
            <a:r>
              <a:rPr lang="ru-RU" dirty="0"/>
              <a:t>, </a:t>
            </a:r>
            <a:r>
              <a:rPr lang="ru-RU" dirty="0" err="1"/>
              <a:t>увеш</a:t>
            </a:r>
            <a:r>
              <a:rPr lang="ru-RU" dirty="0"/>
              <a:t>..</a:t>
            </a:r>
            <a:r>
              <a:rPr lang="ru-RU" dirty="0" err="1"/>
              <a:t>нная</a:t>
            </a:r>
            <a:r>
              <a:rPr lang="ru-RU" dirty="0"/>
              <a:t> (орденами)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113604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2B4150"/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Планируемые результаты: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i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Личностные</a:t>
            </a:r>
            <a:r>
              <a:rPr lang="ru-RU" b="1" i="1" dirty="0" smtClean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:</a:t>
            </a:r>
            <a:r>
              <a:rPr lang="ru-RU" dirty="0"/>
              <a:t> </a:t>
            </a:r>
            <a:endParaRPr lang="ru-RU" dirty="0" smtClean="0"/>
          </a:p>
          <a:p>
            <a:pPr marL="0" indent="0">
              <a:buNone/>
            </a:pPr>
            <a:r>
              <a:rPr lang="ru-RU" dirty="0"/>
              <a:t>-</a:t>
            </a:r>
            <a:r>
              <a:rPr lang="ru-RU" dirty="0" smtClean="0"/>
              <a:t>проявление </a:t>
            </a:r>
            <a:r>
              <a:rPr lang="ru-RU" dirty="0"/>
              <a:t>интереса к познанию русского языка, к культуре Российской Федерации.</a:t>
            </a:r>
          </a:p>
          <a:p>
            <a:pPr marL="0" indent="0">
              <a:buNone/>
            </a:pPr>
            <a:r>
              <a:rPr lang="ru-RU" b="1" dirty="0" err="1">
                <a:solidFill>
                  <a:srgbClr val="FF0000"/>
                </a:solidFill>
              </a:rPr>
              <a:t>Метапредметные</a:t>
            </a:r>
            <a:r>
              <a:rPr lang="ru-RU" b="1" dirty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ru-RU" dirty="0" smtClean="0"/>
              <a:t>-выбирать</a:t>
            </a:r>
            <a:r>
              <a:rPr lang="ru-RU" dirty="0"/>
              <a:t>, анализировать, интерпретировать, обобщать и систематизировать информацию, представленную в текстах; использовать смысловое чтение для извлечения, обобщения и систематизации информации из одного или нескольких источников с учётом поставленных целей;</a:t>
            </a:r>
          </a:p>
          <a:p>
            <a:pPr marL="0" indent="0">
              <a:buNone/>
            </a:pPr>
            <a:r>
              <a:rPr lang="ru-RU" b="1" dirty="0">
                <a:solidFill>
                  <a:srgbClr val="FF0000"/>
                </a:solidFill>
              </a:rPr>
              <a:t>Предметные:</a:t>
            </a:r>
            <a:r>
              <a:rPr lang="ru-RU" dirty="0">
                <a:solidFill>
                  <a:srgbClr val="FF0000"/>
                </a:solidFill>
              </a:rPr>
              <a:t> </a:t>
            </a:r>
          </a:p>
          <a:p>
            <a:pPr marL="0" indent="0">
              <a:buNone/>
            </a:pPr>
            <a:r>
              <a:rPr lang="ru-RU" dirty="0" smtClean="0"/>
              <a:t>-применять </a:t>
            </a:r>
            <a:r>
              <a:rPr lang="ru-RU" dirty="0"/>
              <a:t>правила правописание гласной перед -</a:t>
            </a:r>
            <a:r>
              <a:rPr lang="ru-RU" b="1" dirty="0"/>
              <a:t>н- и  -</a:t>
            </a:r>
            <a:r>
              <a:rPr lang="ru-RU" b="1" dirty="0" err="1"/>
              <a:t>нн</a:t>
            </a:r>
            <a:r>
              <a:rPr lang="ru-RU" b="1" dirty="0"/>
              <a:t>-</a:t>
            </a:r>
            <a:r>
              <a:rPr lang="ru-RU" dirty="0"/>
              <a:t> в страдательных причастиях прошедшего времени.</a:t>
            </a:r>
          </a:p>
        </p:txBody>
      </p:sp>
    </p:spTree>
    <p:extLst>
      <p:ext uri="{BB962C8B-B14F-4D97-AF65-F5344CB8AC3E}">
        <p14:creationId xmlns:p14="http://schemas.microsoft.com/office/powerpoint/2010/main" val="20607741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Проверь себя: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1) (стена) </a:t>
            </a:r>
            <a:r>
              <a:rPr lang="ru-RU" dirty="0" smtClean="0"/>
              <a:t>завешанная </a:t>
            </a:r>
            <a:r>
              <a:rPr lang="ru-RU" dirty="0"/>
              <a:t>(картинами), </a:t>
            </a:r>
            <a:r>
              <a:rPr lang="ru-RU" dirty="0" smtClean="0"/>
              <a:t>выкачанная </a:t>
            </a:r>
            <a:r>
              <a:rPr lang="ru-RU" dirty="0"/>
              <a:t>(вода)</a:t>
            </a:r>
          </a:p>
          <a:p>
            <a:pPr marL="0" indent="0">
              <a:buNone/>
            </a:pPr>
            <a:r>
              <a:rPr lang="ru-RU" dirty="0"/>
              <a:t>2) </a:t>
            </a:r>
            <a:r>
              <a:rPr lang="ru-RU" dirty="0" smtClean="0"/>
              <a:t>дремлют </a:t>
            </a:r>
            <a:r>
              <a:rPr lang="ru-RU" dirty="0"/>
              <a:t>(они), (они) </a:t>
            </a:r>
            <a:r>
              <a:rPr lang="ru-RU" dirty="0" smtClean="0"/>
              <a:t>гладят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3) </a:t>
            </a:r>
            <a:r>
              <a:rPr lang="ru-RU" dirty="0" smtClean="0"/>
              <a:t>засыплют </a:t>
            </a:r>
            <a:r>
              <a:rPr lang="ru-RU" dirty="0"/>
              <a:t>(они), </a:t>
            </a:r>
            <a:r>
              <a:rPr lang="ru-RU" dirty="0" smtClean="0"/>
              <a:t>полющий </a:t>
            </a:r>
            <a:r>
              <a:rPr lang="ru-RU" dirty="0"/>
              <a:t>(огород)</a:t>
            </a:r>
          </a:p>
          <a:p>
            <a:pPr marL="0" indent="0">
              <a:buNone/>
            </a:pPr>
            <a:r>
              <a:rPr lang="ru-RU" dirty="0"/>
              <a:t>4) </a:t>
            </a:r>
            <a:r>
              <a:rPr lang="ru-RU" dirty="0" smtClean="0"/>
              <a:t>помнящий</a:t>
            </a:r>
            <a:r>
              <a:rPr lang="ru-RU" dirty="0"/>
              <a:t>, </a:t>
            </a:r>
            <a:r>
              <a:rPr lang="ru-RU" dirty="0" smtClean="0"/>
              <a:t>выслушанное</a:t>
            </a:r>
            <a:endParaRPr lang="ru-RU" dirty="0"/>
          </a:p>
          <a:p>
            <a:pPr marL="0" indent="0">
              <a:buNone/>
            </a:pPr>
            <a:r>
              <a:rPr lang="ru-RU" dirty="0"/>
              <a:t>5) </a:t>
            </a:r>
            <a:r>
              <a:rPr lang="ru-RU" dirty="0" smtClean="0"/>
              <a:t>клокочущий</a:t>
            </a:r>
            <a:r>
              <a:rPr lang="ru-RU" dirty="0"/>
              <a:t>, </a:t>
            </a:r>
            <a:r>
              <a:rPr lang="ru-RU" dirty="0" smtClean="0"/>
              <a:t>увешанная </a:t>
            </a:r>
            <a:r>
              <a:rPr lang="ru-RU" dirty="0"/>
              <a:t>(орденами)</a:t>
            </a:r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            </a:t>
            </a:r>
            <a:r>
              <a:rPr lang="ru-RU" sz="4000" dirty="0" smtClean="0">
                <a:solidFill>
                  <a:srgbClr val="FF0000"/>
                </a:solidFill>
              </a:rPr>
              <a:t>13</a:t>
            </a:r>
            <a:endParaRPr lang="ru-RU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08771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Правильно ли </a:t>
            </a:r>
            <a:r>
              <a:rPr lang="ru-RU" b="1" i="1" dirty="0" smtClean="0">
                <a:solidFill>
                  <a:srgbClr val="FF0000"/>
                </a:solidFill>
              </a:rPr>
              <a:t>построены предложения?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b="1" i="1" dirty="0" smtClean="0"/>
              <a:t>1)Выжженная </a:t>
            </a:r>
            <a:r>
              <a:rPr lang="ru-RU" sz="3600" b="1" i="1" dirty="0"/>
              <a:t>трава солнцем вся пожухла</a:t>
            </a:r>
            <a:r>
              <a:rPr lang="ru-RU" sz="3600" b="1" i="1" dirty="0" smtClean="0"/>
              <a:t>.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sz="3200" b="1" dirty="0" smtClean="0"/>
              <a:t>2)Среди </a:t>
            </a:r>
            <a:r>
              <a:rPr lang="ru-RU" sz="3200" b="1" dirty="0"/>
              <a:t>сподвижников молодого царя, прежде хранившим верность своему повелителю, послышался возмущенный ропот.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1054989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Проверь себя: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solidFill>
                  <a:srgbClr val="FF0000"/>
                </a:solidFill>
              </a:rPr>
              <a:t>Трава</a:t>
            </a:r>
            <a:r>
              <a:rPr lang="ru-RU" dirty="0" smtClean="0"/>
              <a:t>, выжженная солнцем, </a:t>
            </a:r>
            <a:r>
              <a:rPr lang="ru-RU" dirty="0"/>
              <a:t>в</a:t>
            </a:r>
            <a:r>
              <a:rPr lang="ru-RU" dirty="0" smtClean="0"/>
              <a:t>ся пожухла.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b="1" dirty="0"/>
              <a:t>Среди сподвижников молодого царя, прежде </a:t>
            </a:r>
            <a:r>
              <a:rPr lang="ru-RU" b="1" dirty="0" smtClean="0">
                <a:solidFill>
                  <a:srgbClr val="FF0000"/>
                </a:solidFill>
              </a:rPr>
              <a:t>хранивших </a:t>
            </a:r>
            <a:r>
              <a:rPr lang="ru-RU" b="1" dirty="0"/>
              <a:t>верность своему повелителю, послышался возмущенный ропот.</a:t>
            </a:r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15706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</a:rPr>
              <a:t>Итоги </a:t>
            </a:r>
            <a:r>
              <a:rPr lang="ru-RU" b="1" i="1" dirty="0" smtClean="0">
                <a:solidFill>
                  <a:srgbClr val="FF0000"/>
                </a:solidFill>
              </a:rPr>
              <a:t>урока: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- </a:t>
            </a:r>
            <a:r>
              <a:rPr lang="ru-RU" sz="3200" i="1" dirty="0"/>
              <a:t>Что нового вы узнали на уроке?</a:t>
            </a:r>
            <a:endParaRPr lang="ru-RU" sz="3200" dirty="0"/>
          </a:p>
          <a:p>
            <a:pPr marL="0" indent="0">
              <a:buNone/>
            </a:pPr>
            <a:r>
              <a:rPr lang="ru-RU" sz="3200" i="1" dirty="0"/>
              <a:t>- Как определить, какую гласную писать перед -н- в полных и кратких страдательных причастиях</a:t>
            </a:r>
            <a:r>
              <a:rPr lang="ru-RU" sz="3200" i="1" dirty="0" smtClean="0"/>
              <a:t>?</a:t>
            </a:r>
            <a:endParaRPr lang="ru-RU" sz="3200" dirty="0"/>
          </a:p>
          <a:p>
            <a:pPr marL="0" indent="0">
              <a:buNone/>
            </a:pPr>
            <a:r>
              <a:rPr lang="ru-RU" sz="3200" i="1" dirty="0"/>
              <a:t>- Какие затруднения вы испытали при изучении новой темы?</a:t>
            </a:r>
            <a:endParaRPr lang="ru-RU" sz="3200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249089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Рефлексия</a:t>
            </a:r>
            <a:br>
              <a:rPr lang="ru-RU" b="1" i="1" dirty="0" smtClean="0">
                <a:solidFill>
                  <a:srgbClr val="FF0000"/>
                </a:solidFill>
              </a:rPr>
            </a:br>
            <a:r>
              <a:rPr lang="ru-RU" b="1" i="1" dirty="0" smtClean="0">
                <a:solidFill>
                  <a:srgbClr val="7030A0"/>
                </a:solidFill>
              </a:rPr>
              <a:t>Продолжи предложения:</a:t>
            </a:r>
            <a:endParaRPr lang="ru-RU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600" dirty="0">
                <a:solidFill>
                  <a:srgbClr val="0070C0"/>
                </a:solidFill>
              </a:rPr>
              <a:t>1) Я ЗНАЮ…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2</a:t>
            </a:r>
            <a:r>
              <a:rPr lang="ru-RU" sz="3600" dirty="0">
                <a:solidFill>
                  <a:srgbClr val="0070C0"/>
                </a:solidFill>
              </a:rPr>
              <a:t>) Я УМЕЮ…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3</a:t>
            </a:r>
            <a:r>
              <a:rPr lang="ru-RU" sz="3600" dirty="0">
                <a:solidFill>
                  <a:srgbClr val="0070C0"/>
                </a:solidFill>
              </a:rPr>
              <a:t>) Я ПОНЯЛ(А)…</a:t>
            </a:r>
          </a:p>
          <a:p>
            <a:pPr marL="0" indent="0">
              <a:buNone/>
            </a:pPr>
            <a:r>
              <a:rPr lang="ru-RU" sz="3600" dirty="0" smtClean="0">
                <a:solidFill>
                  <a:srgbClr val="0070C0"/>
                </a:solidFill>
              </a:rPr>
              <a:t>4</a:t>
            </a:r>
            <a:r>
              <a:rPr lang="ru-RU" sz="3600" dirty="0">
                <a:solidFill>
                  <a:srgbClr val="0070C0"/>
                </a:solidFill>
              </a:rPr>
              <a:t>) МНЕ БЫЛО ТРУДНО….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8404874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solidFill>
                  <a:srgbClr val="FF0000"/>
                </a:solidFill>
              </a:rPr>
              <a:t>Домашнее задание: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sz="3200" dirty="0"/>
              <a:t>1) Выполнить упражнение 129, выучить правило</a:t>
            </a:r>
          </a:p>
          <a:p>
            <a:pPr marL="0" indent="0">
              <a:buNone/>
            </a:pPr>
            <a:r>
              <a:rPr lang="ru-RU" sz="3200" dirty="0"/>
              <a:t>2.Написать сочинение-миниатюру на тему: </a:t>
            </a:r>
            <a:r>
              <a:rPr lang="ru-RU" sz="3200" dirty="0">
                <a:solidFill>
                  <a:srgbClr val="FF0000"/>
                </a:solidFill>
              </a:rPr>
              <a:t>«Мое село-</a:t>
            </a:r>
            <a:r>
              <a:rPr lang="ru-RU" sz="3200" dirty="0" err="1">
                <a:solidFill>
                  <a:srgbClr val="FF0000"/>
                </a:solidFill>
              </a:rPr>
              <a:t>Тевзана</a:t>
            </a:r>
            <a:r>
              <a:rPr lang="ru-RU" sz="3200" dirty="0">
                <a:solidFill>
                  <a:srgbClr val="FF0000"/>
                </a:solidFill>
              </a:rPr>
              <a:t>», </a:t>
            </a:r>
            <a:r>
              <a:rPr lang="ru-RU" sz="3200" dirty="0"/>
              <a:t>используя причастные обороты.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3081228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000" i="1" dirty="0" smtClean="0">
                <a:solidFill>
                  <a:srgbClr val="FF0000"/>
                </a:solidFill>
              </a:rPr>
              <a:t>       Спасибо </a:t>
            </a:r>
            <a:r>
              <a:rPr lang="ru-RU" sz="6000" i="1" dirty="0" smtClean="0">
                <a:solidFill>
                  <a:srgbClr val="FF0000"/>
                </a:solidFill>
              </a:rPr>
              <a:t>за </a:t>
            </a:r>
            <a:r>
              <a:rPr lang="ru-RU" sz="6000" i="1" dirty="0" smtClean="0">
                <a:solidFill>
                  <a:srgbClr val="FF0000"/>
                </a:solidFill>
              </a:rPr>
              <a:t>внимание</a:t>
            </a:r>
            <a:r>
              <a:rPr lang="ru-RU" sz="6000" i="1" dirty="0" smtClean="0">
                <a:solidFill>
                  <a:srgbClr val="FF0000"/>
                </a:solidFill>
              </a:rPr>
              <a:t>!</a:t>
            </a:r>
            <a:endParaRPr lang="ru-RU" sz="6000" i="1" dirty="0">
              <a:solidFill>
                <a:srgbClr val="FF0000"/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0850" y="1460500"/>
            <a:ext cx="6210300" cy="5308600"/>
          </a:xfrm>
        </p:spPr>
      </p:pic>
    </p:spTree>
    <p:extLst>
      <p:ext uri="{BB962C8B-B14F-4D97-AF65-F5344CB8AC3E}">
        <p14:creationId xmlns:p14="http://schemas.microsoft.com/office/powerpoint/2010/main" val="589187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 smtClean="0">
                <a:solidFill>
                  <a:srgbClr val="FF0000"/>
                </a:solidFill>
              </a:rPr>
              <a:t>Виды деятельности: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b="1" dirty="0"/>
              <a:t>опрос</a:t>
            </a:r>
            <a:r>
              <a:rPr lang="ru-RU" dirty="0"/>
              <a:t>: устно и письменно отвечают на вопросы;</a:t>
            </a:r>
          </a:p>
          <a:p>
            <a:r>
              <a:rPr lang="ru-RU" dirty="0"/>
              <a:t>-</a:t>
            </a:r>
            <a:r>
              <a:rPr lang="ru-RU" b="1" dirty="0"/>
              <a:t> работа с учебником</a:t>
            </a:r>
            <a:r>
              <a:rPr lang="ru-RU" dirty="0"/>
              <a:t>, находят необходимый материал по теме: «Правописание гласных перед н и </a:t>
            </a:r>
            <a:r>
              <a:rPr lang="ru-RU" dirty="0" err="1"/>
              <a:t>нн</a:t>
            </a:r>
            <a:r>
              <a:rPr lang="ru-RU" dirty="0"/>
              <a:t> в полных и кратких страдательных причастиях прошедшего времени».</a:t>
            </a:r>
          </a:p>
          <a:p>
            <a:r>
              <a:rPr lang="ru-RU" dirty="0"/>
              <a:t>-</a:t>
            </a:r>
            <a:r>
              <a:rPr lang="ru-RU" b="1" dirty="0"/>
              <a:t>работа в группе</a:t>
            </a:r>
            <a:r>
              <a:rPr lang="ru-RU" dirty="0"/>
              <a:t> </a:t>
            </a:r>
          </a:p>
          <a:p>
            <a:r>
              <a:rPr lang="ru-RU" dirty="0"/>
              <a:t>-</a:t>
            </a:r>
            <a:r>
              <a:rPr lang="ru-RU" b="1" dirty="0"/>
              <a:t>индивидуальная работа</a:t>
            </a:r>
            <a:endParaRPr lang="ru-RU" dirty="0"/>
          </a:p>
          <a:p>
            <a:r>
              <a:rPr lang="ru-RU" dirty="0"/>
              <a:t>-</a:t>
            </a:r>
            <a:r>
              <a:rPr lang="ru-RU" b="1" dirty="0"/>
              <a:t>работа в парах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65960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0400" y="0"/>
            <a:ext cx="10515600" cy="650875"/>
          </a:xfrm>
        </p:spPr>
        <p:txBody>
          <a:bodyPr>
            <a:normAutofit fontScale="90000"/>
          </a:bodyPr>
          <a:lstStyle/>
          <a:p>
            <a:r>
              <a:rPr lang="ru-RU" b="1" i="1" dirty="0" smtClean="0">
                <a:solidFill>
                  <a:srgbClr val="FF0000"/>
                </a:solidFill>
              </a:rPr>
              <a:t>Объясните </a:t>
            </a:r>
            <a:r>
              <a:rPr lang="ru-RU" b="1" i="1" dirty="0">
                <a:solidFill>
                  <a:srgbClr val="FF0000"/>
                </a:solidFill>
              </a:rPr>
              <a:t>значение </a:t>
            </a:r>
            <a:r>
              <a:rPr lang="ru-RU" b="1" i="1" dirty="0" smtClean="0">
                <a:solidFill>
                  <a:srgbClr val="FF0000"/>
                </a:solidFill>
              </a:rPr>
              <a:t>пословиц</a:t>
            </a:r>
            <a:r>
              <a:rPr lang="ru-RU" b="1" i="1" dirty="0">
                <a:solidFill>
                  <a:srgbClr val="FF0000"/>
                </a:solidFill>
              </a:rPr>
              <a:t>: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13970"/>
            <a:ext cx="12192000" cy="5744029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                                 </a:t>
            </a:r>
            <a:r>
              <a:rPr lang="ru-RU" i="1" dirty="0" smtClean="0"/>
              <a:t>1)На </a:t>
            </a:r>
            <a:r>
              <a:rPr lang="ru-RU" i="1" dirty="0"/>
              <a:t>что </a:t>
            </a:r>
            <a:r>
              <a:rPr lang="ru-RU" i="1" dirty="0" err="1"/>
              <a:t>найд</a:t>
            </a:r>
            <a:r>
              <a:rPr lang="ru-RU" i="1" dirty="0"/>
              <a:t>..</a:t>
            </a:r>
            <a:r>
              <a:rPr lang="ru-RU" i="1" dirty="0" err="1"/>
              <a:t>нный</a:t>
            </a:r>
            <a:r>
              <a:rPr lang="ru-RU" i="1" dirty="0"/>
              <a:t> клад, коли в семье </a:t>
            </a:r>
            <a:r>
              <a:rPr lang="ru-RU" i="1" dirty="0" smtClean="0"/>
              <a:t>лад.</a:t>
            </a:r>
          </a:p>
          <a:p>
            <a:pPr marL="0" indent="0">
              <a:buNone/>
            </a:pPr>
            <a:r>
              <a:rPr lang="ru-RU" b="1" dirty="0" smtClean="0"/>
              <a:t>1</a:t>
            </a:r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</a:t>
            </a:r>
          </a:p>
          <a:p>
            <a:pPr marL="0" indent="0">
              <a:buNone/>
            </a:pPr>
            <a:r>
              <a:rPr lang="ru-RU" dirty="0"/>
              <a:t> </a:t>
            </a:r>
            <a:r>
              <a:rPr lang="ru-RU" dirty="0" smtClean="0"/>
              <a:t>                                                                                </a:t>
            </a:r>
            <a:r>
              <a:rPr lang="ru-RU" b="1" dirty="0" smtClean="0"/>
              <a:t>2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smtClean="0"/>
              <a:t>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2400" i="1" dirty="0" smtClean="0"/>
              <a:t>2)С </a:t>
            </a:r>
            <a:r>
              <a:rPr lang="ru-RU" sz="2400" i="1" dirty="0" err="1" smtClean="0"/>
              <a:t>отвоев</a:t>
            </a:r>
            <a:r>
              <a:rPr lang="ru-RU" sz="2400" i="1" dirty="0" smtClean="0"/>
              <a:t>..</a:t>
            </a:r>
            <a:r>
              <a:rPr lang="ru-RU" sz="2400" i="1" dirty="0" err="1" smtClean="0"/>
              <a:t>нной</a:t>
            </a:r>
            <a:r>
              <a:rPr lang="ru-RU" sz="2400" i="1" dirty="0" smtClean="0"/>
              <a:t> земли — умрем — не уйдем.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500" y="1625600"/>
            <a:ext cx="5288692" cy="2870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0700" y="3225114"/>
            <a:ext cx="5321300" cy="36328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638717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Проверь себя: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 На что </a:t>
            </a:r>
            <a:r>
              <a:rPr lang="ru-RU" dirty="0" smtClean="0"/>
              <a:t>найд</a:t>
            </a:r>
            <a:r>
              <a:rPr lang="ru-RU" dirty="0" smtClean="0">
                <a:solidFill>
                  <a:srgbClr val="FF0000"/>
                </a:solidFill>
              </a:rPr>
              <a:t>е</a:t>
            </a:r>
            <a:r>
              <a:rPr lang="ru-RU" dirty="0" smtClean="0"/>
              <a:t>нный </a:t>
            </a:r>
            <a:r>
              <a:rPr lang="ru-RU" dirty="0"/>
              <a:t>клад, коли в семье лад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 С </a:t>
            </a:r>
            <a:r>
              <a:rPr lang="ru-RU" dirty="0" smtClean="0"/>
              <a:t>отвоев</a:t>
            </a:r>
            <a:r>
              <a:rPr lang="ru-RU" dirty="0" smtClean="0">
                <a:solidFill>
                  <a:srgbClr val="FF0000"/>
                </a:solidFill>
              </a:rPr>
              <a:t>а</a:t>
            </a:r>
            <a:r>
              <a:rPr lang="ru-RU" dirty="0" smtClean="0"/>
              <a:t>нной</a:t>
            </a:r>
            <a:r>
              <a:rPr lang="ru-RU" dirty="0"/>
              <a:t> земли — умрем — не уйдем.</a:t>
            </a:r>
          </a:p>
        </p:txBody>
      </p:sp>
    </p:spTree>
    <p:extLst>
      <p:ext uri="{BB962C8B-B14F-4D97-AF65-F5344CB8AC3E}">
        <p14:creationId xmlns:p14="http://schemas.microsoft.com/office/powerpoint/2010/main" val="25893526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i="1" dirty="0">
                <a:solidFill>
                  <a:srgbClr val="FF0000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Ты научишься: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1) правильно писать гласные перед Н и НН </a:t>
            </a:r>
            <a:r>
              <a:rPr lang="ru-RU" dirty="0" smtClean="0"/>
              <a:t>в полных и кратких  </a:t>
            </a:r>
            <a:r>
              <a:rPr lang="ru-RU" dirty="0"/>
              <a:t>страдательных причастиях прошедшего времени;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773767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План действий:</a:t>
            </a:r>
            <a:endParaRPr lang="ru-RU" i="1" dirty="0">
              <a:solidFill>
                <a:srgbClr val="FF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i="1" dirty="0" smtClean="0"/>
              <a:t>1</a:t>
            </a:r>
            <a:r>
              <a:rPr lang="ru-RU" sz="3600" i="1" dirty="0"/>
              <a:t>. </a:t>
            </a:r>
            <a:r>
              <a:rPr lang="ru-RU" sz="3600" i="1" dirty="0" smtClean="0"/>
              <a:t>Вспомнить </a:t>
            </a:r>
            <a:r>
              <a:rPr lang="ru-RU" sz="3600" i="1" dirty="0"/>
              <a:t>спряжение глаголов</a:t>
            </a:r>
            <a:endParaRPr lang="ru-RU" sz="3600" dirty="0"/>
          </a:p>
          <a:p>
            <a:pPr marL="0" indent="0">
              <a:buNone/>
            </a:pPr>
            <a:r>
              <a:rPr lang="ru-RU" sz="3600" i="1" dirty="0" smtClean="0"/>
              <a:t>2. Вспомнить </a:t>
            </a:r>
            <a:r>
              <a:rPr lang="ru-RU" sz="3600" i="1" dirty="0"/>
              <a:t>различие страдательных причастий от </a:t>
            </a:r>
            <a:r>
              <a:rPr lang="ru-RU" sz="3600" i="1" dirty="0" smtClean="0"/>
              <a:t>действительных, кратких причастий от полных.</a:t>
            </a:r>
            <a:endParaRPr lang="ru-RU" sz="3600" dirty="0"/>
          </a:p>
          <a:p>
            <a:pPr marL="0" indent="0">
              <a:buNone/>
            </a:pPr>
            <a:r>
              <a:rPr lang="ru-RU" sz="3600" i="1" dirty="0"/>
              <a:t>3. Отвечать на вопросы, сравнивать, делать выводы</a:t>
            </a:r>
            <a:endParaRPr lang="ru-RU" sz="3600" dirty="0"/>
          </a:p>
          <a:p>
            <a:pPr marL="0" indent="0">
              <a:buNone/>
            </a:pPr>
            <a:r>
              <a:rPr lang="ru-RU" i="1" dirty="0"/>
              <a:t> 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3480805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Критерии оценивания</a:t>
            </a:r>
            <a:r>
              <a:rPr lang="ru-RU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i="1" dirty="0">
              <a:solidFill>
                <a:srgbClr val="FF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0161519"/>
              </p:ext>
            </p:extLst>
          </p:nvPr>
        </p:nvGraphicFramePr>
        <p:xfrm>
          <a:off x="0" y="1841500"/>
          <a:ext cx="12052300" cy="4907280"/>
        </p:xfrm>
        <a:graphic>
          <a:graphicData uri="http://schemas.openxmlformats.org/drawingml/2006/table">
            <a:tbl>
              <a:tblPr firstCol="1">
                <a:tableStyleId>{2D5ABB26-0587-4C30-8999-92F81FD0307C}</a:tableStyleId>
              </a:tblPr>
              <a:tblGrid>
                <a:gridCol w="12052300">
                  <a:extLst>
                    <a:ext uri="{9D8B030D-6E8A-4147-A177-3AD203B41FA5}">
                      <a16:colId xmlns:a16="http://schemas.microsoft.com/office/drawing/2014/main" val="1421360793"/>
                    </a:ext>
                  </a:extLst>
                </a:gridCol>
              </a:tblGrid>
              <a:tr h="4902200">
                <a:tc>
                  <a:txBody>
                    <a:bodyPr/>
                    <a:lstStyle/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sz="3200" dirty="0" smtClean="0"/>
                        <a:t>9-11</a:t>
                      </a:r>
                      <a:r>
                        <a:rPr lang="ru-RU" sz="3200" baseline="0" dirty="0" smtClean="0"/>
                        <a:t> баллов- </a:t>
                      </a:r>
                      <a:r>
                        <a:rPr lang="ru-RU" sz="3200" baseline="0" dirty="0" smtClean="0">
                          <a:solidFill>
                            <a:srgbClr val="FF0000"/>
                          </a:solidFill>
                        </a:rPr>
                        <a:t>оценка 5</a:t>
                      </a:r>
                      <a:r>
                        <a:rPr lang="ru-RU" sz="3200" baseline="0" dirty="0" smtClean="0"/>
                        <a:t>, 7-8 баллов </a:t>
                      </a:r>
                      <a:r>
                        <a:rPr lang="ru-RU" sz="3200" baseline="0" dirty="0" smtClean="0">
                          <a:solidFill>
                            <a:srgbClr val="FF0000"/>
                          </a:solidFill>
                        </a:rPr>
                        <a:t>оценка- 4, </a:t>
                      </a:r>
                      <a:r>
                        <a:rPr lang="ru-RU" sz="3200" baseline="0" dirty="0" smtClean="0"/>
                        <a:t>5-7 баллов </a:t>
                      </a:r>
                      <a:r>
                        <a:rPr lang="ru-RU" sz="3200" baseline="0" dirty="0" smtClean="0">
                          <a:solidFill>
                            <a:srgbClr val="FF0000"/>
                          </a:solidFill>
                        </a:rPr>
                        <a:t>оценка-3</a:t>
                      </a:r>
                      <a:r>
                        <a:rPr lang="ru-RU" sz="3200" baseline="0" dirty="0" smtClean="0"/>
                        <a:t>, </a:t>
                      </a:r>
                    </a:p>
                    <a:p>
                      <a:r>
                        <a:rPr lang="ru-RU" sz="3200" baseline="0" dirty="0" smtClean="0"/>
                        <a:t>3-5 баллов </a:t>
                      </a:r>
                      <a:r>
                        <a:rPr lang="ru-RU" sz="3200" baseline="0" dirty="0" smtClean="0">
                          <a:solidFill>
                            <a:srgbClr val="FF0000"/>
                          </a:solidFill>
                        </a:rPr>
                        <a:t>оценка-2</a:t>
                      </a:r>
                      <a:endParaRPr lang="ru-RU" sz="3200" dirty="0" smtClean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79024515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1534831"/>
              </p:ext>
            </p:extLst>
          </p:nvPr>
        </p:nvGraphicFramePr>
        <p:xfrm>
          <a:off x="254000" y="1384299"/>
          <a:ext cx="11798300" cy="383540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206500">
                  <a:extLst>
                    <a:ext uri="{9D8B030D-6E8A-4147-A177-3AD203B41FA5}">
                      <a16:colId xmlns:a16="http://schemas.microsoft.com/office/drawing/2014/main" val="1814524736"/>
                    </a:ext>
                  </a:extLst>
                </a:gridCol>
                <a:gridCol w="3512820">
                  <a:extLst>
                    <a:ext uri="{9D8B030D-6E8A-4147-A177-3AD203B41FA5}">
                      <a16:colId xmlns:a16="http://schemas.microsoft.com/office/drawing/2014/main" val="3404102826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val="2239990178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val="3540210796"/>
                    </a:ext>
                  </a:extLst>
                </a:gridCol>
                <a:gridCol w="2359660">
                  <a:extLst>
                    <a:ext uri="{9D8B030D-6E8A-4147-A177-3AD203B41FA5}">
                      <a16:colId xmlns:a16="http://schemas.microsoft.com/office/drawing/2014/main" val="2887827188"/>
                    </a:ext>
                  </a:extLst>
                </a:gridCol>
              </a:tblGrid>
              <a:tr h="596901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sz="1400" b="1" u="none" strike="noStrike" dirty="0">
                          <a:solidFill>
                            <a:schemeClr val="tx1"/>
                          </a:solidFill>
                        </a:rPr>
                        <a:t>№ </a:t>
                      </a:r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</a:rPr>
                        <a:t>п/п</a:t>
                      </a:r>
                      <a:endParaRPr sz="14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</a:rPr>
                        <a:t>Виды деятельности</a:t>
                      </a:r>
                      <a:endParaRPr sz="14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u="none" strike="noStrike" dirty="0"/>
                        <a:t>Максимальный балл</a:t>
                      </a:r>
                      <a:endParaRPr sz="1400" b="1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u="none" strike="noStrike" dirty="0"/>
                        <a:t>Мой балл</a:t>
                      </a:r>
                      <a:endParaRPr sz="1400" b="1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7097110"/>
                  </a:ext>
                </a:extLst>
              </a:tr>
              <a:tr h="58420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u="none" strike="noStrike" dirty="0">
                          <a:solidFill>
                            <a:schemeClr val="tx1"/>
                          </a:solidFill>
                        </a:rPr>
                        <a:t>1</a:t>
                      </a:r>
                      <a:endParaRPr sz="14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Работа</a:t>
                      </a:r>
                      <a:r>
                        <a:rPr lang="ru-RU" sz="1400" b="1" i="0" u="none" strike="noStrike" baseline="0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с текстом</a:t>
                      </a:r>
                      <a:endParaRPr sz="14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u="none" strike="noStrike" dirty="0"/>
                        <a:t>0</a:t>
                      </a:r>
                      <a:r>
                        <a:rPr lang="ru-RU" sz="1400" b="1" u="none" strike="noStrike" dirty="0"/>
                        <a:t> </a:t>
                      </a:r>
                      <a:r>
                        <a:rPr lang="en-US" sz="1400" b="1" u="none" strike="noStrike" dirty="0"/>
                        <a:t>-</a:t>
                      </a:r>
                      <a:r>
                        <a:rPr lang="ru-RU" sz="1400" b="1" u="none" strike="noStrike" dirty="0"/>
                        <a:t> 2</a:t>
                      </a:r>
                      <a:endParaRPr sz="1400" b="1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        </a:t>
                      </a:r>
                      <a:endParaRPr sz="1400" b="1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09315693"/>
                  </a:ext>
                </a:extLst>
              </a:tr>
              <a:tr h="673100"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4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2</a:t>
                      </a:r>
                      <a:endParaRPr sz="14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Работа с </a:t>
                      </a:r>
                      <a:r>
                        <a:rPr lang="ru-RU" sz="1400" b="1" i="0" u="none" strike="noStrike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учебником (заполни таблицу)</a:t>
                      </a:r>
                      <a:endParaRPr sz="1400" b="1" i="0" u="none" strike="noStrike" dirty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indent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ru-RU" sz="1400" b="1" i="0" u="none" strike="noStrike" dirty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0 - </a:t>
                      </a:r>
                      <a:r>
                        <a:rPr lang="ru-RU" sz="1400" b="1" i="0" u="none" strike="noStrike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3</a:t>
                      </a:r>
                      <a:endParaRPr sz="1400" b="1" i="0" u="none" strike="noStrike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0036003"/>
                  </a:ext>
                </a:extLst>
              </a:tr>
              <a:tr h="43180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           3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Работа в команде (заполни</a:t>
                      </a:r>
                      <a:r>
                        <a:rPr lang="ru-RU" sz="1400" b="1" baseline="0" dirty="0" smtClean="0">
                          <a:solidFill>
                            <a:schemeClr val="tx1"/>
                          </a:solidFill>
                        </a:rPr>
                        <a:t> таблицу)</a:t>
                      </a:r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i="0" u="none" strike="noStrike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                      0-3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5199731"/>
                  </a:ext>
                </a:extLst>
              </a:tr>
              <a:tr h="53848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            4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Парное задание (собери предложение)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400" b="1" dirty="0" smtClean="0">
                        <a:solidFill>
                          <a:schemeClr val="tx1"/>
                        </a:solidFill>
                      </a:endParaRPr>
                    </a:p>
                    <a:p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                      0-2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70695675"/>
                  </a:ext>
                </a:extLst>
              </a:tr>
              <a:tr h="407670"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              5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>
                          <a:solidFill>
                            <a:schemeClr val="tx1"/>
                          </a:solidFill>
                        </a:rPr>
                        <a:t>Индивидуальное задание (задание в формате ЕГЭ)</a:t>
                      </a:r>
                      <a:endParaRPr lang="ru-RU" sz="1400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1" dirty="0" smtClean="0"/>
                        <a:t>                      0-1</a:t>
                      </a:r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68268574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48103348"/>
              </p:ext>
            </p:extLst>
          </p:nvPr>
        </p:nvGraphicFramePr>
        <p:xfrm>
          <a:off x="254000" y="5207001"/>
          <a:ext cx="11785600" cy="469900"/>
        </p:xfrm>
        <a:graphic>
          <a:graphicData uri="http://schemas.openxmlformats.org/drawingml/2006/table">
            <a:tbl>
              <a:tblPr/>
              <a:tblGrid>
                <a:gridCol w="11785600">
                  <a:extLst>
                    <a:ext uri="{9D8B030D-6E8A-4147-A177-3AD203B41FA5}">
                      <a16:colId xmlns:a16="http://schemas.microsoft.com/office/drawing/2014/main" val="54486833"/>
                    </a:ext>
                  </a:extLst>
                </a:gridCol>
              </a:tblGrid>
              <a:tr h="469900">
                <a:tc>
                  <a:txBody>
                    <a:bodyPr/>
                    <a:lstStyle/>
                    <a:p>
                      <a:r>
                        <a:rPr lang="ru-RU" sz="2000" dirty="0" smtClean="0">
                          <a:solidFill>
                            <a:srgbClr val="FF0000"/>
                          </a:solidFill>
                        </a:rPr>
                        <a:t>За активность на уроке-</a:t>
                      </a:r>
                      <a:r>
                        <a:rPr lang="ru-RU" sz="2000" baseline="0" dirty="0" smtClean="0">
                          <a:solidFill>
                            <a:srgbClr val="FF0000"/>
                          </a:solidFill>
                        </a:rPr>
                        <a:t> 2 балла</a:t>
                      </a:r>
                      <a:endParaRPr lang="ru-RU" sz="2000" dirty="0">
                        <a:solidFill>
                          <a:srgbClr val="FF0000"/>
                        </a:solidFill>
                      </a:endParaRP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36854604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722724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i="1" dirty="0"/>
              <a:t> </a:t>
            </a:r>
            <a:r>
              <a:rPr lang="ru-RU" i="1" dirty="0" smtClean="0">
                <a:solidFill>
                  <a:srgbClr val="FF0000"/>
                </a:solidFill>
              </a:rPr>
              <a:t>1)Задание 1  (работа в паре)</a:t>
            </a:r>
            <a:br>
              <a:rPr lang="ru-RU" i="1" dirty="0" smtClean="0">
                <a:solidFill>
                  <a:srgbClr val="FF0000"/>
                </a:solidFill>
              </a:rPr>
            </a:br>
            <a:r>
              <a:rPr lang="ru-RU" sz="3600" b="1" i="1" dirty="0">
                <a:solidFill>
                  <a:srgbClr val="7030A0"/>
                </a:solidFill>
              </a:rPr>
              <a:t>Вставьте пропущенные буквы и знаки препинания. Графически выделите причастные </a:t>
            </a:r>
            <a:r>
              <a:rPr lang="ru-RU" sz="3600" b="1" i="1" dirty="0" smtClean="0">
                <a:solidFill>
                  <a:srgbClr val="7030A0"/>
                </a:solidFill>
              </a:rPr>
              <a:t>обороты.</a:t>
            </a:r>
            <a:r>
              <a:rPr lang="ru-RU" sz="2000" i="1" dirty="0">
                <a:solidFill>
                  <a:srgbClr val="FF0000"/>
                </a:solidFill>
              </a:rPr>
              <a:t> </a:t>
            </a:r>
            <a:r>
              <a:rPr lang="ru-RU" sz="2700" b="1" i="1" dirty="0">
                <a:solidFill>
                  <a:srgbClr val="FF0000"/>
                </a:solidFill>
              </a:rPr>
              <a:t>(2 балла)</a:t>
            </a:r>
            <a:r>
              <a:rPr lang="ru-RU" sz="2000" b="1" i="1" dirty="0">
                <a:solidFill>
                  <a:srgbClr val="7030A0"/>
                </a:solidFill>
              </a:rPr>
              <a:t/>
            </a:r>
            <a:br>
              <a:rPr lang="ru-RU" sz="2000" b="1" i="1" dirty="0">
                <a:solidFill>
                  <a:srgbClr val="7030A0"/>
                </a:solidFill>
              </a:rPr>
            </a:br>
            <a:endParaRPr lang="ru-RU" sz="2000" b="1" i="1" dirty="0">
              <a:solidFill>
                <a:srgbClr val="7030A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/>
              <a:t>Такими словами встретил старый </a:t>
            </a:r>
            <a:r>
              <a:rPr lang="ru-RU" dirty="0" err="1"/>
              <a:t>козак</a:t>
            </a:r>
            <a:r>
              <a:rPr lang="ru-RU" dirty="0"/>
              <a:t> двух сыновей своих </a:t>
            </a:r>
            <a:r>
              <a:rPr lang="ru-RU" dirty="0" err="1" smtClean="0"/>
              <a:t>уч</a:t>
            </a:r>
            <a:r>
              <a:rPr lang="ru-RU" dirty="0" smtClean="0"/>
              <a:t>..</a:t>
            </a:r>
            <a:r>
              <a:rPr lang="ru-RU" dirty="0" err="1" smtClean="0"/>
              <a:t>вшихся</a:t>
            </a:r>
            <a:r>
              <a:rPr lang="ru-RU" dirty="0" smtClean="0"/>
              <a:t> </a:t>
            </a:r>
            <a:r>
              <a:rPr lang="ru-RU" dirty="0"/>
              <a:t>в киевской бурсе и </a:t>
            </a:r>
            <a:r>
              <a:rPr lang="ru-RU" dirty="0" err="1"/>
              <a:t>приех</a:t>
            </a:r>
            <a:r>
              <a:rPr lang="ru-RU" dirty="0"/>
              <a:t>..</a:t>
            </a:r>
            <a:r>
              <a:rPr lang="ru-RU" dirty="0" err="1"/>
              <a:t>вших</a:t>
            </a:r>
            <a:r>
              <a:rPr lang="ru-RU" dirty="0"/>
              <a:t> уже на дом к отцу.</a:t>
            </a:r>
            <a:br>
              <a:rPr lang="ru-RU" dirty="0"/>
            </a:br>
            <a:r>
              <a:rPr lang="ru-RU" dirty="0"/>
              <a:t>У них были только длинные чубы, за которые мог выдрать их всякий </a:t>
            </a:r>
            <a:r>
              <a:rPr lang="ru-RU" dirty="0" err="1"/>
              <a:t>козак</a:t>
            </a:r>
            <a:r>
              <a:rPr lang="ru-RU" dirty="0"/>
              <a:t>  нос..</a:t>
            </a:r>
            <a:r>
              <a:rPr lang="ru-RU" dirty="0" err="1"/>
              <a:t>вший</a:t>
            </a:r>
            <a:r>
              <a:rPr lang="ru-RU" dirty="0"/>
              <a:t> оружие.</a:t>
            </a:r>
            <a:br>
              <a:rPr lang="ru-RU" dirty="0"/>
            </a:br>
            <a:r>
              <a:rPr lang="ru-RU" dirty="0"/>
              <a:t>Бедная старушка </a:t>
            </a:r>
            <a:r>
              <a:rPr lang="ru-RU" dirty="0" err="1"/>
              <a:t>привыкш</a:t>
            </a:r>
            <a:r>
              <a:rPr lang="ru-RU" dirty="0"/>
              <a:t>.. уже к таким поступкам своего мужа печально глядела, сидя на лавке.</a:t>
            </a:r>
            <a:br>
              <a:rPr lang="ru-RU" dirty="0"/>
            </a:br>
            <a:r>
              <a:rPr lang="ru-RU" dirty="0"/>
              <a:t>Она приникла к изголовью дорогих сыновей своих </a:t>
            </a:r>
            <a:r>
              <a:rPr lang="ru-RU" dirty="0" err="1"/>
              <a:t>леж</a:t>
            </a:r>
            <a:r>
              <a:rPr lang="ru-RU" dirty="0"/>
              <a:t>..</a:t>
            </a:r>
            <a:r>
              <a:rPr lang="ru-RU" dirty="0" err="1"/>
              <a:t>вших</a:t>
            </a:r>
            <a:r>
              <a:rPr lang="ru-RU" dirty="0"/>
              <a:t> рядом…</a:t>
            </a:r>
            <a:br>
              <a:rPr lang="ru-RU" dirty="0"/>
            </a:br>
            <a:r>
              <a:rPr lang="ru-RU" dirty="0"/>
              <a:t>Месяц с вышины неба давно уже озарял весь двор </a:t>
            </a:r>
            <a:r>
              <a:rPr lang="ru-RU" dirty="0" err="1" smtClean="0"/>
              <a:t>наполненн</a:t>
            </a:r>
            <a:r>
              <a:rPr lang="ru-RU" dirty="0" smtClean="0"/>
              <a:t>.. </a:t>
            </a:r>
            <a:r>
              <a:rPr lang="ru-RU" dirty="0"/>
              <a:t>спящими густую кучу верб и высокий бурьян, в котором потонул частокол </a:t>
            </a:r>
            <a:r>
              <a:rPr lang="ru-RU" dirty="0" err="1"/>
              <a:t>окруж</a:t>
            </a:r>
            <a:r>
              <a:rPr lang="ru-RU" dirty="0"/>
              <a:t>..</a:t>
            </a:r>
            <a:r>
              <a:rPr lang="ru-RU" dirty="0" err="1"/>
              <a:t>вший</a:t>
            </a:r>
            <a:r>
              <a:rPr lang="ru-RU" dirty="0"/>
              <a:t> двор.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2605983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376</TotalTime>
  <Words>854</Words>
  <Application>Microsoft Office PowerPoint</Application>
  <PresentationFormat>Широкоэкранный</PresentationFormat>
  <Paragraphs>155</Paragraphs>
  <Slides>26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3" baseType="lpstr">
      <vt:lpstr>Arial</vt:lpstr>
      <vt:lpstr>Calibri</vt:lpstr>
      <vt:lpstr>Calibri Light</vt:lpstr>
      <vt:lpstr>Century Gothic</vt:lpstr>
      <vt:lpstr>Source Sans Pro</vt:lpstr>
      <vt:lpstr>Times New Roman</vt:lpstr>
      <vt:lpstr>Тема Office</vt:lpstr>
      <vt:lpstr>Тема урока: «Правописание гласных перед н и нн в  полных и кратких страдательных причастиях». </vt:lpstr>
      <vt:lpstr>Планируемые результаты:</vt:lpstr>
      <vt:lpstr>Виды деятельности:</vt:lpstr>
      <vt:lpstr>Объясните значение пословиц:</vt:lpstr>
      <vt:lpstr>Проверь себя:</vt:lpstr>
      <vt:lpstr>Ты научишься:</vt:lpstr>
      <vt:lpstr>План действий:</vt:lpstr>
      <vt:lpstr>Критерии оценивания:</vt:lpstr>
      <vt:lpstr> 1)Задание 1  (работа в паре) Вставьте пропущенные буквы и знаки препинания. Графически выделите причастные обороты. (2 балла) </vt:lpstr>
      <vt:lpstr> </vt:lpstr>
      <vt:lpstr>Проверь себя:</vt:lpstr>
      <vt:lpstr> Задание 2 ( работа в команде) Откройте учебник на стр. 57 и прочитайте правило. Попробуйте заполнить таблицу (3 балла):</vt:lpstr>
      <vt:lpstr>Проверь себя:</vt:lpstr>
      <vt:lpstr> Задание 3 (работа в паре) На столах у вас лежат карточки со словосочетаниями. Распределите словосочетания в два столбика: с –А (-Я) или с –Е перед Н, подчеркните орфограммы и устно объясните. (3 балла)  Задерж…нный на работе; взвеш…нный товар; запачк…ный грязью; застрел…нный в упор; слыш…нная когда-то сказка; купл…нная в магазине вещь; изобрет…нный прибор, развеш…нное белье.  </vt:lpstr>
      <vt:lpstr>Проверь себя:</vt:lpstr>
      <vt:lpstr>Физминутка для глаз:</vt:lpstr>
      <vt:lpstr> Задание 4 (работа в паре)  Соберите предложение на тему «Родина», графически выделяя причастный оборот. (2 балла) </vt:lpstr>
      <vt:lpstr>Проверь себя:</vt:lpstr>
      <vt:lpstr>Задание 5. (индивидуальная работа) Укажите варианты ответов, в которых во всех словах одного ряда пропущена одна и та же буква. Запишите номера ответов. (1 балл)</vt:lpstr>
      <vt:lpstr>Проверь себя:</vt:lpstr>
      <vt:lpstr>Правильно ли построены предложения?</vt:lpstr>
      <vt:lpstr>Проверь себя:</vt:lpstr>
      <vt:lpstr>Итоги урока: </vt:lpstr>
      <vt:lpstr>Рефлексия Продолжи предложения:</vt:lpstr>
      <vt:lpstr>Домашнее задание:</vt:lpstr>
      <vt:lpstr>       Спасибо за внимание!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урока: «Правописание гласных перед н и нн в  полных и кратких страдательных причастиях».</dc:title>
  <dc:creator>admin</dc:creator>
  <cp:lastModifiedBy>admin</cp:lastModifiedBy>
  <cp:revision>34</cp:revision>
  <dcterms:created xsi:type="dcterms:W3CDTF">2024-11-14T05:31:11Z</dcterms:created>
  <dcterms:modified xsi:type="dcterms:W3CDTF">2024-11-18T17:32:00Z</dcterms:modified>
</cp:coreProperties>
</file>