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6" r:id="rId14"/>
    <p:sldId id="268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49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2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4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4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19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0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9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1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B988F-B6A8-4CBC-A9D5-94CCA406401A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8794-AA92-4B23-86A3-8EE10AC35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0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26572"/>
            <a:ext cx="9144000" cy="12001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Тема урока: </a:t>
            </a:r>
            <a:r>
              <a:rPr lang="ru-RU" sz="3100" b="1" i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3100" b="1" i="1" dirty="0" smtClean="0">
                <a:solidFill>
                  <a:srgbClr val="FF0000"/>
                </a:solidFill>
              </a:rPr>
              <a:t>Правописание гласных перед н и </a:t>
            </a:r>
            <a:r>
              <a:rPr lang="ru-RU" sz="3100" b="1" i="1" dirty="0" err="1" smtClean="0">
                <a:solidFill>
                  <a:srgbClr val="FF0000"/>
                </a:solidFill>
              </a:rPr>
              <a:t>нн</a:t>
            </a:r>
            <a:r>
              <a:rPr lang="ru-RU" sz="3100" b="1" i="1" dirty="0" smtClean="0">
                <a:solidFill>
                  <a:srgbClr val="FF0000"/>
                </a:solidFill>
              </a:rPr>
              <a:t> в  полных и кратких страдательных причастиях».</a:t>
            </a:r>
            <a:r>
              <a:rPr lang="ru-RU" sz="3100" b="1" dirty="0">
                <a:solidFill>
                  <a:srgbClr val="FF0000"/>
                </a:solidFill>
              </a:rPr>
              <a:t/>
            </a:r>
            <a:br>
              <a:rPr lang="ru-RU" sz="3100" b="1" dirty="0">
                <a:solidFill>
                  <a:srgbClr val="FF0000"/>
                </a:solidFill>
              </a:rPr>
            </a:br>
            <a:endParaRPr lang="ru-RU" sz="31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0692" y="3290207"/>
            <a:ext cx="8281308" cy="350247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3325"/>
              </a:lnSpc>
            </a:pPr>
            <a:r>
              <a:rPr lang="ru-RU" sz="6200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Над презентацией работала:</a:t>
            </a:r>
          </a:p>
          <a:p>
            <a:pPr>
              <a:lnSpc>
                <a:spcPts val="3325"/>
              </a:lnSpc>
            </a:pPr>
            <a:r>
              <a:rPr lang="ru-RU" sz="6200" b="1" dirty="0" err="1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Успанова</a:t>
            </a: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6200" b="1" dirty="0" err="1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Аминат</a:t>
            </a: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6200" b="1" dirty="0" err="1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Шамсудиновна</a:t>
            </a: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, учитель русского языка и литературы МБОУ «</a:t>
            </a:r>
            <a:r>
              <a:rPr lang="ru-RU" sz="6200" b="1" dirty="0" err="1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Тевзанинская</a:t>
            </a: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 СОШ им. С. С. </a:t>
            </a:r>
            <a:r>
              <a:rPr lang="ru-RU" sz="6200" b="1" dirty="0" err="1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Зумаева</a:t>
            </a: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», региональный методист</a:t>
            </a:r>
          </a:p>
          <a:p>
            <a:pPr>
              <a:lnSpc>
                <a:spcPts val="3325"/>
              </a:lnSpc>
            </a:pPr>
            <a:r>
              <a:rPr lang="ru-RU" sz="6200" b="1" dirty="0">
                <a:solidFill>
                  <a:srgbClr val="2B4150"/>
                </a:solidFill>
                <a:latin typeface="Century Gothic" panose="020B0502020202020204" pitchFamily="34" charset="0"/>
                <a:ea typeface="Source Sans Pro" pitchFamily="34" charset="-122"/>
                <a:cs typeface="Source Sans Pro" pitchFamily="34" charset="-120"/>
              </a:rPr>
              <a:t>по русскому языку и литературе ЦНППМ ГБУ ДПО «ИРО ЧР»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998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1986"/>
            <a:ext cx="10515600" cy="4984977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Бурсе</a:t>
            </a:r>
            <a:r>
              <a:rPr lang="ru-RU" b="1" dirty="0"/>
              <a:t> - </a:t>
            </a:r>
            <a:r>
              <a:rPr lang="ru-RU" dirty="0"/>
              <a:t>историческое учебное заведение с общежитием такого типа. </a:t>
            </a:r>
          </a:p>
          <a:p>
            <a:pPr marL="0" lv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Бурьян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- значительные по площади заросли высокой, обычно крупностебельной сорной травы, как правило — смешанного видового состава.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Частокол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/>
              <a:t>-</a:t>
            </a:r>
            <a:r>
              <a:rPr lang="ru-RU" dirty="0"/>
              <a:t>  это забор, изгородь из кольев, жердей и т.п., вбитых в </a:t>
            </a:r>
            <a:r>
              <a:rPr lang="ru-RU" dirty="0" smtClean="0"/>
              <a:t>землю </a:t>
            </a:r>
            <a:r>
              <a:rPr lang="ru-RU" dirty="0"/>
              <a:t>близко друг к другу, один подле другого. 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Верба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- ива различных видов, большей частью с ярко пурпурными ветками и блестящими белыми волосками на почках.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81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  <a:prstDash val="sysDash"/>
            <a:bevel/>
          </a:ln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ru-RU" dirty="0"/>
              <a:t>Такими словами встретил старый </a:t>
            </a:r>
            <a:r>
              <a:rPr lang="ru-RU" dirty="0" err="1"/>
              <a:t>козак</a:t>
            </a:r>
            <a:r>
              <a:rPr lang="ru-RU" dirty="0"/>
              <a:t> двух сыновей </a:t>
            </a:r>
            <a:r>
              <a:rPr lang="ru-RU" dirty="0" smtClean="0"/>
              <a:t>своих, </a:t>
            </a:r>
            <a:r>
              <a:rPr lang="ru-RU" dirty="0" smtClean="0">
                <a:solidFill>
                  <a:srgbClr val="FF0000"/>
                </a:solidFill>
              </a:rPr>
              <a:t>/</a:t>
            </a:r>
            <a:r>
              <a:rPr lang="ru-RU" u="wavy" dirty="0" smtClean="0">
                <a:solidFill>
                  <a:srgbClr val="FF0000"/>
                </a:solidFill>
              </a:rPr>
              <a:t>учившихся </a:t>
            </a:r>
            <a:r>
              <a:rPr lang="ru-RU" u="wavy" dirty="0">
                <a:solidFill>
                  <a:srgbClr val="FF0000"/>
                </a:solidFill>
              </a:rPr>
              <a:t>в киевской бурсе и </a:t>
            </a:r>
            <a:r>
              <a:rPr lang="ru-RU" u="wavy" dirty="0" smtClean="0">
                <a:solidFill>
                  <a:srgbClr val="FF0000"/>
                </a:solidFill>
              </a:rPr>
              <a:t>приехавших </a:t>
            </a:r>
            <a:r>
              <a:rPr lang="ru-RU" u="wavy" dirty="0">
                <a:solidFill>
                  <a:srgbClr val="FF0000"/>
                </a:solidFill>
              </a:rPr>
              <a:t>уже на дом к </a:t>
            </a:r>
            <a:r>
              <a:rPr lang="ru-RU" u="wavy" dirty="0" smtClean="0">
                <a:solidFill>
                  <a:srgbClr val="FF0000"/>
                </a:solidFill>
              </a:rPr>
              <a:t>отцу/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 них были только длинные чубы, за которые мог выдрать их всякий </a:t>
            </a:r>
            <a:r>
              <a:rPr lang="ru-RU" dirty="0" err="1" smtClean="0"/>
              <a:t>козак</a:t>
            </a:r>
            <a:r>
              <a:rPr lang="ru-RU" u="wavy" dirty="0" smtClean="0"/>
              <a:t>, </a:t>
            </a:r>
            <a:r>
              <a:rPr lang="ru-RU" u="wavy" dirty="0" smtClean="0">
                <a:solidFill>
                  <a:srgbClr val="FF0000"/>
                </a:solidFill>
              </a:rPr>
              <a:t>/носивший оружие/.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Бедная старушка,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u="wavy" dirty="0" smtClean="0">
                <a:solidFill>
                  <a:srgbClr val="FF0000"/>
                </a:solidFill>
              </a:rPr>
              <a:t>/привыкшая </a:t>
            </a:r>
            <a:r>
              <a:rPr lang="ru-RU" u="wavy" dirty="0">
                <a:solidFill>
                  <a:srgbClr val="FF0000"/>
                </a:solidFill>
              </a:rPr>
              <a:t>уже к таким поступкам своего </a:t>
            </a:r>
            <a:r>
              <a:rPr lang="ru-RU" u="wavy" dirty="0" smtClean="0">
                <a:solidFill>
                  <a:srgbClr val="FF0000"/>
                </a:solidFill>
              </a:rPr>
              <a:t>мужа/</a:t>
            </a:r>
            <a:r>
              <a:rPr lang="ru-RU" u="wavy" dirty="0" smtClean="0"/>
              <a:t>, </a:t>
            </a:r>
            <a:r>
              <a:rPr lang="ru-RU" dirty="0"/>
              <a:t>печально глядела, сидя на лавке.</a:t>
            </a:r>
            <a:br>
              <a:rPr lang="ru-RU" dirty="0"/>
            </a:br>
            <a:r>
              <a:rPr lang="ru-RU" dirty="0"/>
              <a:t>Она приникла к изголовью дорогих сыновей </a:t>
            </a:r>
            <a:r>
              <a:rPr lang="ru-RU" dirty="0" smtClean="0"/>
              <a:t>своих,</a:t>
            </a:r>
            <a:r>
              <a:rPr lang="ru-RU" u="wavy" dirty="0" smtClean="0"/>
              <a:t> </a:t>
            </a:r>
            <a:r>
              <a:rPr lang="ru-RU" u="wavy" dirty="0" smtClean="0">
                <a:solidFill>
                  <a:srgbClr val="FF0000"/>
                </a:solidFill>
              </a:rPr>
              <a:t>/лежавших рядом/…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Месяц с вышины неба давно уже озарял весь </a:t>
            </a:r>
            <a:r>
              <a:rPr lang="ru-RU" dirty="0" smtClean="0"/>
              <a:t>двор,</a:t>
            </a:r>
            <a:r>
              <a:rPr lang="ru-RU" u="wavy" dirty="0" smtClean="0">
                <a:solidFill>
                  <a:srgbClr val="FF0000"/>
                </a:solidFill>
              </a:rPr>
              <a:t> /наполненный спящими/</a:t>
            </a:r>
            <a:r>
              <a:rPr lang="ru-RU" dirty="0" smtClean="0"/>
              <a:t>, </a:t>
            </a:r>
            <a:r>
              <a:rPr lang="ru-RU" dirty="0"/>
              <a:t>густую кучу верб и высокий бурьян, в котором потонул </a:t>
            </a:r>
            <a:r>
              <a:rPr lang="ru-RU" dirty="0" smtClean="0"/>
              <a:t>частокол, </a:t>
            </a:r>
            <a:r>
              <a:rPr lang="ru-RU" u="wavy" dirty="0" smtClean="0">
                <a:solidFill>
                  <a:srgbClr val="FF0000"/>
                </a:solidFill>
              </a:rPr>
              <a:t>окружавший </a:t>
            </a:r>
            <a:r>
              <a:rPr lang="ru-RU" u="wavy" dirty="0">
                <a:solidFill>
                  <a:srgbClr val="FF0000"/>
                </a:solidFill>
              </a:rPr>
              <a:t>двор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01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Задание 2 ( работа в команде)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>
                <a:solidFill>
                  <a:srgbClr val="7030A0"/>
                </a:solidFill>
              </a:rPr>
              <a:t>Откройте учебник на стр. 57 и прочитайте правило. Попробуйте заполнить таблицу </a:t>
            </a:r>
            <a:r>
              <a:rPr lang="ru-RU" sz="2800" i="1" dirty="0" smtClean="0">
                <a:solidFill>
                  <a:srgbClr val="FF0000"/>
                </a:solidFill>
              </a:rPr>
              <a:t>(3 </a:t>
            </a:r>
            <a:r>
              <a:rPr lang="ru-RU" sz="2800" i="1" dirty="0">
                <a:solidFill>
                  <a:srgbClr val="FF0000"/>
                </a:solidFill>
              </a:rPr>
              <a:t>балла):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786013"/>
              </p:ext>
            </p:extLst>
          </p:nvPr>
        </p:nvGraphicFramePr>
        <p:xfrm>
          <a:off x="0" y="1825625"/>
          <a:ext cx="12192000" cy="4975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105194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8392640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50378122"/>
                    </a:ext>
                  </a:extLst>
                </a:gridCol>
              </a:tblGrid>
              <a:tr h="165840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Если глагол оканчивается на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причастии пиши перед 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 и НН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Например: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790519"/>
                  </a:ext>
                </a:extLst>
              </a:tr>
              <a:tr h="165840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98480"/>
                  </a:ext>
                </a:extLst>
              </a:tr>
              <a:tr h="165840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14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99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331144"/>
              </p:ext>
            </p:extLst>
          </p:nvPr>
        </p:nvGraphicFramePr>
        <p:xfrm>
          <a:off x="0" y="1825625"/>
          <a:ext cx="12192000" cy="5032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852067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189369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2691371"/>
                    </a:ext>
                  </a:extLst>
                </a:gridCol>
              </a:tblGrid>
              <a:tr h="167745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Если глагол оканчивается на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причастии пиши перед 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 и НН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Например: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290437"/>
                  </a:ext>
                </a:extLst>
              </a:tr>
              <a:tr h="167745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ать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-ять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-А, -Я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замешАть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замешАнный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280627"/>
                  </a:ext>
                </a:extLst>
              </a:tr>
              <a:tr h="1677458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ить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-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еть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-Е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замесИть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замешЕнный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3452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488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52450"/>
            <a:ext cx="10515600" cy="2457450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>
                <a:solidFill>
                  <a:srgbClr val="FF0000"/>
                </a:solidFill>
              </a:rPr>
              <a:t>Задание 3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(работа в паре)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i="1" dirty="0" smtClean="0">
                <a:solidFill>
                  <a:srgbClr val="7030A0"/>
                </a:solidFill>
              </a:rPr>
              <a:t>На столах у вас лежат карточки со словосочетаниями. Распределите словосочетания в два столбика: с –А (-Я) или с –Е перед Н, подчеркните орфограммы и устно объясните.</a:t>
            </a:r>
            <a:r>
              <a:rPr lang="ru-RU" sz="2800" b="1" i="1" dirty="0">
                <a:solidFill>
                  <a:srgbClr val="FF0000"/>
                </a:solidFill>
              </a:rPr>
              <a:t> (3 балла)</a:t>
            </a: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r>
              <a:rPr lang="ru-RU" sz="2400" i="1" dirty="0" err="1"/>
              <a:t>Задерж</a:t>
            </a:r>
            <a:r>
              <a:rPr lang="ru-RU" sz="2400" i="1" dirty="0"/>
              <a:t>…</a:t>
            </a:r>
            <a:r>
              <a:rPr lang="ru-RU" sz="2400" i="1" dirty="0" err="1"/>
              <a:t>нный</a:t>
            </a:r>
            <a:r>
              <a:rPr lang="ru-RU" sz="2400" i="1" dirty="0"/>
              <a:t> на работе; </a:t>
            </a:r>
            <a:r>
              <a:rPr lang="ru-RU" sz="2400" i="1" dirty="0" err="1"/>
              <a:t>взвеш</a:t>
            </a:r>
            <a:r>
              <a:rPr lang="ru-RU" sz="2400" i="1" dirty="0"/>
              <a:t>…</a:t>
            </a:r>
            <a:r>
              <a:rPr lang="ru-RU" sz="2400" i="1" dirty="0" err="1"/>
              <a:t>нный</a:t>
            </a:r>
            <a:r>
              <a:rPr lang="ru-RU" sz="2400" i="1" dirty="0"/>
              <a:t> товар; </a:t>
            </a:r>
            <a:r>
              <a:rPr lang="ru-RU" sz="2400" i="1" dirty="0" err="1"/>
              <a:t>запачк</a:t>
            </a:r>
            <a:r>
              <a:rPr lang="ru-RU" sz="2400" i="1" dirty="0"/>
              <a:t>…</a:t>
            </a:r>
            <a:r>
              <a:rPr lang="ru-RU" sz="2400" i="1" dirty="0" err="1"/>
              <a:t>ный</a:t>
            </a:r>
            <a:r>
              <a:rPr lang="ru-RU" sz="2400" i="1" dirty="0"/>
              <a:t> грязью; застрел…</a:t>
            </a:r>
            <a:r>
              <a:rPr lang="ru-RU" sz="2400" i="1" dirty="0" err="1"/>
              <a:t>нный</a:t>
            </a:r>
            <a:r>
              <a:rPr lang="ru-RU" sz="2400" i="1" dirty="0"/>
              <a:t> в упор; </a:t>
            </a:r>
            <a:r>
              <a:rPr lang="ru-RU" sz="2400" i="1" dirty="0" err="1"/>
              <a:t>слыш</a:t>
            </a:r>
            <a:r>
              <a:rPr lang="ru-RU" sz="2400" i="1" dirty="0"/>
              <a:t>…</a:t>
            </a:r>
            <a:r>
              <a:rPr lang="ru-RU" sz="2400" i="1" dirty="0" err="1"/>
              <a:t>нная</a:t>
            </a:r>
            <a:r>
              <a:rPr lang="ru-RU" sz="2400" i="1" dirty="0"/>
              <a:t> когда-то сказка; </a:t>
            </a:r>
            <a:r>
              <a:rPr lang="ru-RU" sz="2400" i="1" dirty="0" err="1"/>
              <a:t>купл</a:t>
            </a:r>
            <a:r>
              <a:rPr lang="ru-RU" sz="2400" i="1" dirty="0"/>
              <a:t>…</a:t>
            </a:r>
            <a:r>
              <a:rPr lang="ru-RU" sz="2400" i="1" dirty="0" err="1"/>
              <a:t>нная</a:t>
            </a:r>
            <a:r>
              <a:rPr lang="ru-RU" sz="2400" i="1" dirty="0"/>
              <a:t> в магазине вещь; </a:t>
            </a:r>
            <a:r>
              <a:rPr lang="ru-RU" sz="2400" i="1" dirty="0" err="1"/>
              <a:t>изобрет</a:t>
            </a:r>
            <a:r>
              <a:rPr lang="ru-RU" sz="2400" i="1" dirty="0"/>
              <a:t>…</a:t>
            </a:r>
            <a:r>
              <a:rPr lang="ru-RU" sz="2400" i="1" dirty="0" err="1"/>
              <a:t>нный</a:t>
            </a:r>
            <a:r>
              <a:rPr lang="ru-RU" sz="2400" i="1" dirty="0"/>
              <a:t> прибор, </a:t>
            </a:r>
            <a:r>
              <a:rPr lang="ru-RU" sz="2400" i="1" dirty="0" err="1"/>
              <a:t>развеш</a:t>
            </a:r>
            <a:r>
              <a:rPr lang="ru-RU" sz="2400" i="1" dirty="0"/>
              <a:t>…</a:t>
            </a:r>
            <a:r>
              <a:rPr lang="ru-RU" sz="2400" i="1" dirty="0" err="1"/>
              <a:t>нное</a:t>
            </a:r>
            <a:r>
              <a:rPr lang="ru-RU" sz="2400" i="1" dirty="0"/>
              <a:t> белье.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i="1" dirty="0" smtClean="0">
                <a:solidFill>
                  <a:srgbClr val="7030A0"/>
                </a:solidFill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</a:rPr>
            </a:br>
            <a:endParaRPr lang="ru-RU" sz="28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026274"/>
              </p:ext>
            </p:extLst>
          </p:nvPr>
        </p:nvGraphicFramePr>
        <p:xfrm>
          <a:off x="351064" y="3267075"/>
          <a:ext cx="7354661" cy="3400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686">
                  <a:extLst>
                    <a:ext uri="{9D8B030D-6E8A-4147-A177-3AD203B41FA5}">
                      <a16:colId xmlns:a16="http://schemas.microsoft.com/office/drawing/2014/main" val="673824904"/>
                    </a:ext>
                  </a:extLst>
                </a:gridCol>
                <a:gridCol w="3609975">
                  <a:extLst>
                    <a:ext uri="{9D8B030D-6E8A-4147-A177-3AD203B41FA5}">
                      <a16:colId xmlns:a16="http://schemas.microsoft.com/office/drawing/2014/main" val="211444206"/>
                    </a:ext>
                  </a:extLst>
                </a:gridCol>
              </a:tblGrid>
              <a:tr h="995246">
                <a:tc>
                  <a:txBody>
                    <a:bodyPr/>
                    <a:lstStyle/>
                    <a:p>
                      <a:pPr algn="ctr">
                        <a:spcAft>
                          <a:spcPts val="675"/>
                        </a:spcAft>
                      </a:pPr>
                      <a:r>
                        <a:rPr lang="ru-RU" sz="2800" dirty="0">
                          <a:effectLst/>
                        </a:rPr>
                        <a:t>-А, -Я перед Н: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75"/>
                        </a:spcAft>
                      </a:pPr>
                      <a:r>
                        <a:rPr lang="ru-RU" sz="1400" dirty="0">
                          <a:effectLst/>
                        </a:rPr>
                        <a:t>    </a:t>
                      </a:r>
                      <a:r>
                        <a:rPr lang="ru-RU" sz="2800" dirty="0">
                          <a:effectLst/>
                        </a:rPr>
                        <a:t>-Е перед Н: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442748"/>
                  </a:ext>
                </a:extLst>
              </a:tr>
              <a:tr h="2405179">
                <a:tc>
                  <a:txBody>
                    <a:bodyPr/>
                    <a:lstStyle/>
                    <a:p>
                      <a:pPr>
                        <a:spcAft>
                          <a:spcPts val="675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675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75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5746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75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463385"/>
              </p:ext>
            </p:extLst>
          </p:nvPr>
        </p:nvGraphicFramePr>
        <p:xfrm>
          <a:off x="304800" y="1825623"/>
          <a:ext cx="11595100" cy="4822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087">
                  <a:extLst>
                    <a:ext uri="{9D8B030D-6E8A-4147-A177-3AD203B41FA5}">
                      <a16:colId xmlns:a16="http://schemas.microsoft.com/office/drawing/2014/main" val="2152105123"/>
                    </a:ext>
                  </a:extLst>
                </a:gridCol>
                <a:gridCol w="6563013">
                  <a:extLst>
                    <a:ext uri="{9D8B030D-6E8A-4147-A177-3AD203B41FA5}">
                      <a16:colId xmlns:a16="http://schemas.microsoft.com/office/drawing/2014/main" val="1215247521"/>
                    </a:ext>
                  </a:extLst>
                </a:gridCol>
              </a:tblGrid>
              <a:tr h="1385255">
                <a:tc>
                  <a:txBody>
                    <a:bodyPr/>
                    <a:lstStyle/>
                    <a:p>
                      <a:pPr algn="ctr">
                        <a:spcAft>
                          <a:spcPts val="675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-А, -Я перед Н: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75"/>
                        </a:spcAft>
                      </a:pPr>
                      <a:r>
                        <a:rPr lang="ru-RU" sz="1400" dirty="0">
                          <a:effectLst/>
                        </a:rPr>
                        <a:t>    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-Е перед Н: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834233"/>
                  </a:ext>
                </a:extLst>
              </a:tr>
              <a:tr h="3437572">
                <a:tc>
                  <a:txBody>
                    <a:bodyPr/>
                    <a:lstStyle/>
                    <a:p>
                      <a:r>
                        <a:rPr lang="ru-RU" sz="32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задержанный на работе</a:t>
                      </a:r>
                    </a:p>
                    <a:p>
                      <a:r>
                        <a:rPr lang="ru-RU" sz="32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запачканный грязью</a:t>
                      </a:r>
                    </a:p>
                    <a:p>
                      <a:r>
                        <a:rPr lang="ru-RU" sz="32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слышанная когда-то сказка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взвешенный товар</a:t>
                      </a:r>
                    </a:p>
                    <a:p>
                      <a:r>
                        <a:rPr lang="ru-RU" sz="2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застреленный в упор</a:t>
                      </a:r>
                    </a:p>
                    <a:p>
                      <a:r>
                        <a:rPr lang="ru-RU" sz="2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купленная в магазине вещь</a:t>
                      </a:r>
                    </a:p>
                    <a:p>
                      <a:r>
                        <a:rPr lang="ru-RU" sz="2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изобретенный прибор</a:t>
                      </a:r>
                    </a:p>
                    <a:p>
                      <a:r>
                        <a:rPr lang="ru-RU" sz="2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развешенное белье.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651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71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6333"/>
            <a:ext cx="10515600" cy="614589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Физминутка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для глаз: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VID-20241009-WA012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8894"/>
            <a:ext cx="12192000" cy="5456872"/>
          </a:xfrm>
        </p:spPr>
      </p:pic>
    </p:spTree>
    <p:extLst>
      <p:ext uri="{BB962C8B-B14F-4D97-AF65-F5344CB8AC3E}">
        <p14:creationId xmlns:p14="http://schemas.microsoft.com/office/powerpoint/2010/main" val="42631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479"/>
            <a:ext cx="10515600" cy="1617209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3100" b="1" i="1" dirty="0" smtClean="0">
                <a:solidFill>
                  <a:srgbClr val="FF0000"/>
                </a:solidFill>
              </a:rPr>
              <a:t>Задание 4 (работа в паре) </a:t>
            </a:r>
            <a:r>
              <a:rPr lang="ru-RU" sz="3100" i="1" dirty="0" smtClean="0">
                <a:solidFill>
                  <a:srgbClr val="FF0000"/>
                </a:solidFill>
              </a:rPr>
              <a:t> </a:t>
            </a:r>
            <a:r>
              <a:rPr lang="ru-RU" sz="3100" i="1" dirty="0">
                <a:solidFill>
                  <a:srgbClr val="7030A0"/>
                </a:solidFill>
              </a:rPr>
              <a:t>С</a:t>
            </a:r>
            <a:r>
              <a:rPr lang="ru-RU" sz="3100" i="1" dirty="0" smtClean="0">
                <a:solidFill>
                  <a:srgbClr val="7030A0"/>
                </a:solidFill>
              </a:rPr>
              <a:t>оберите </a:t>
            </a:r>
            <a:r>
              <a:rPr lang="ru-RU" sz="3100" i="1" dirty="0">
                <a:solidFill>
                  <a:srgbClr val="7030A0"/>
                </a:solidFill>
              </a:rPr>
              <a:t>предложение на тему «Родина», графически выделяя причастный оборот.</a:t>
            </a:r>
            <a:r>
              <a:rPr lang="ru-RU" sz="3100" b="1" i="1" dirty="0">
                <a:solidFill>
                  <a:srgbClr val="7030A0"/>
                </a:solidFill>
              </a:rPr>
              <a:t> </a:t>
            </a:r>
            <a:r>
              <a:rPr lang="ru-RU" sz="3100" i="1" dirty="0" smtClean="0">
                <a:solidFill>
                  <a:srgbClr val="FF0000"/>
                </a:solidFill>
              </a:rPr>
              <a:t>(2 балла)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/>
              <a:t>- это место, в котором я, но и которое, всем сердцем, я люблю, проросшее в душе, Моя родина, не только родился. 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230"/>
            <a:ext cx="12192000" cy="42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Моя родина - это место, </a:t>
            </a:r>
            <a:r>
              <a:rPr lang="ru-RU" sz="3600" dirty="0" smtClean="0">
                <a:solidFill>
                  <a:srgbClr val="FF0000"/>
                </a:solidFill>
              </a:rPr>
              <a:t>/</a:t>
            </a:r>
            <a:r>
              <a:rPr lang="ru-RU" sz="3600" u="wavy" dirty="0" smtClean="0">
                <a:solidFill>
                  <a:srgbClr val="FF0000"/>
                </a:solidFill>
              </a:rPr>
              <a:t>проросшее </a:t>
            </a:r>
            <a:r>
              <a:rPr lang="ru-RU" sz="3600" u="wavy" dirty="0">
                <a:solidFill>
                  <a:srgbClr val="FF0000"/>
                </a:solidFill>
              </a:rPr>
              <a:t>в </a:t>
            </a:r>
            <a:r>
              <a:rPr lang="ru-RU" sz="3600" u="wavy" dirty="0" smtClean="0">
                <a:solidFill>
                  <a:srgbClr val="FF0000"/>
                </a:solidFill>
              </a:rPr>
              <a:t>душе/</a:t>
            </a:r>
            <a:r>
              <a:rPr lang="ru-RU" sz="3600" dirty="0" smtClean="0"/>
              <a:t>, </a:t>
            </a:r>
            <a:r>
              <a:rPr lang="ru-RU" sz="3600" dirty="0"/>
              <a:t>в котором я не только родился, но и которое я люблю всем сердцем.</a:t>
            </a:r>
          </a:p>
        </p:txBody>
      </p:sp>
    </p:spTree>
    <p:extLst>
      <p:ext uri="{BB962C8B-B14F-4D97-AF65-F5344CB8AC3E}">
        <p14:creationId xmlns:p14="http://schemas.microsoft.com/office/powerpoint/2010/main" val="248713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Задание 5. </a:t>
            </a:r>
            <a:r>
              <a:rPr lang="ru-RU" sz="2800" b="1" dirty="0" smtClean="0"/>
              <a:t>(индивидуальная работа) </a:t>
            </a:r>
            <a:r>
              <a:rPr lang="ru-RU" sz="2800" b="1" dirty="0" smtClean="0">
                <a:solidFill>
                  <a:srgbClr val="FF0000"/>
                </a:solidFill>
              </a:rPr>
              <a:t>Укажите </a:t>
            </a:r>
            <a:r>
              <a:rPr lang="ru-RU" sz="2800" b="1" dirty="0">
                <a:solidFill>
                  <a:srgbClr val="FF0000"/>
                </a:solidFill>
              </a:rPr>
              <a:t>варианты ответов, в которых во всех словах одного ряда пропущена одна и та же буква. Запишите номера ответов</a:t>
            </a:r>
            <a:r>
              <a:rPr lang="ru-RU" sz="2800" b="1" dirty="0" smtClean="0">
                <a:solidFill>
                  <a:srgbClr val="FF0000"/>
                </a:solidFill>
              </a:rPr>
              <a:t>. (1 балл)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1) (стена) </a:t>
            </a:r>
            <a:r>
              <a:rPr lang="ru-RU" dirty="0" err="1"/>
              <a:t>завеш</a:t>
            </a:r>
            <a:r>
              <a:rPr lang="ru-RU" dirty="0"/>
              <a:t>..</a:t>
            </a:r>
            <a:r>
              <a:rPr lang="ru-RU" dirty="0" err="1"/>
              <a:t>нная</a:t>
            </a:r>
            <a:r>
              <a:rPr lang="ru-RU" dirty="0"/>
              <a:t> (картинами), </a:t>
            </a:r>
            <a:r>
              <a:rPr lang="ru-RU" dirty="0" err="1"/>
              <a:t>выкач</a:t>
            </a:r>
            <a:r>
              <a:rPr lang="ru-RU" dirty="0"/>
              <a:t>..</a:t>
            </a:r>
            <a:r>
              <a:rPr lang="ru-RU" dirty="0" err="1"/>
              <a:t>нная</a:t>
            </a:r>
            <a:r>
              <a:rPr lang="ru-RU" dirty="0"/>
              <a:t> (вода)</a:t>
            </a:r>
          </a:p>
          <a:p>
            <a:pPr marL="0" indent="0">
              <a:buNone/>
            </a:pPr>
            <a:r>
              <a:rPr lang="ru-RU" dirty="0"/>
              <a:t>2) </a:t>
            </a:r>
            <a:r>
              <a:rPr lang="ru-RU" dirty="0" err="1"/>
              <a:t>дремл</a:t>
            </a:r>
            <a:r>
              <a:rPr lang="ru-RU" dirty="0"/>
              <a:t>..т (они), (они) </a:t>
            </a:r>
            <a:r>
              <a:rPr lang="ru-RU" dirty="0" err="1"/>
              <a:t>глад..т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3) </a:t>
            </a:r>
            <a:r>
              <a:rPr lang="ru-RU" dirty="0" err="1"/>
              <a:t>засыпл</a:t>
            </a:r>
            <a:r>
              <a:rPr lang="ru-RU" dirty="0"/>
              <a:t>..т (они), пол..</a:t>
            </a:r>
            <a:r>
              <a:rPr lang="ru-RU" dirty="0" err="1"/>
              <a:t>щий</a:t>
            </a:r>
            <a:r>
              <a:rPr lang="ru-RU" dirty="0"/>
              <a:t> (огород)</a:t>
            </a:r>
          </a:p>
          <a:p>
            <a:pPr marL="0" indent="0">
              <a:buNone/>
            </a:pPr>
            <a:r>
              <a:rPr lang="ru-RU" dirty="0"/>
              <a:t>4) </a:t>
            </a:r>
            <a:r>
              <a:rPr lang="ru-RU" dirty="0" err="1"/>
              <a:t>помн</a:t>
            </a:r>
            <a:r>
              <a:rPr lang="ru-RU" dirty="0"/>
              <a:t>..</a:t>
            </a:r>
            <a:r>
              <a:rPr lang="ru-RU" dirty="0" err="1"/>
              <a:t>щий</a:t>
            </a:r>
            <a:r>
              <a:rPr lang="ru-RU" dirty="0"/>
              <a:t>, </a:t>
            </a:r>
            <a:r>
              <a:rPr lang="ru-RU" dirty="0" err="1"/>
              <a:t>выслуш</a:t>
            </a:r>
            <a:r>
              <a:rPr lang="ru-RU" dirty="0"/>
              <a:t>..</a:t>
            </a:r>
            <a:r>
              <a:rPr lang="ru-RU" dirty="0" err="1"/>
              <a:t>нное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5) </a:t>
            </a:r>
            <a:r>
              <a:rPr lang="ru-RU" dirty="0" err="1"/>
              <a:t>клокоч</a:t>
            </a:r>
            <a:r>
              <a:rPr lang="ru-RU" dirty="0"/>
              <a:t>..</a:t>
            </a:r>
            <a:r>
              <a:rPr lang="ru-RU" dirty="0" err="1"/>
              <a:t>щий</a:t>
            </a:r>
            <a:r>
              <a:rPr lang="ru-RU" dirty="0"/>
              <a:t>, </a:t>
            </a:r>
            <a:r>
              <a:rPr lang="ru-RU" dirty="0" err="1"/>
              <a:t>увеш</a:t>
            </a:r>
            <a:r>
              <a:rPr lang="ru-RU" dirty="0"/>
              <a:t>..</a:t>
            </a:r>
            <a:r>
              <a:rPr lang="ru-RU" dirty="0" err="1"/>
              <a:t>нная</a:t>
            </a:r>
            <a:r>
              <a:rPr lang="ru-RU" dirty="0"/>
              <a:t> (орденами)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36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2B41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Планируемые результаты: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Личностные</a:t>
            </a:r>
            <a:r>
              <a:rPr lang="ru-RU" b="1" i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: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smtClean="0"/>
              <a:t>проявление </a:t>
            </a:r>
            <a:r>
              <a:rPr lang="ru-RU" dirty="0"/>
              <a:t>интереса к познанию русского языка, к культуре Российской Федерации.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Метапредметные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-выбирать</a:t>
            </a:r>
            <a:r>
              <a:rPr lang="ru-RU" dirty="0"/>
              <a:t>, анализировать, интерпретировать, обобщать и систематизировать информацию, представленную в текстах; использовать смысловое чтение для извлечения, обобщения и систематизации информации из одного или нескольких источников с учётом поставленных целей;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Предметные: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/>
              <a:t>-применять </a:t>
            </a:r>
            <a:r>
              <a:rPr lang="ru-RU" dirty="0"/>
              <a:t>правила правописание гласной перед -</a:t>
            </a:r>
            <a:r>
              <a:rPr lang="ru-RU" b="1" dirty="0"/>
              <a:t>н- и  -</a:t>
            </a:r>
            <a:r>
              <a:rPr lang="ru-RU" b="1" dirty="0" err="1"/>
              <a:t>нн</a:t>
            </a:r>
            <a:r>
              <a:rPr lang="ru-RU" b="1" dirty="0"/>
              <a:t>-</a:t>
            </a:r>
            <a:r>
              <a:rPr lang="ru-RU" dirty="0"/>
              <a:t> в страдательных причастиях прошедшего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2060774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1) (стена) </a:t>
            </a:r>
            <a:r>
              <a:rPr lang="ru-RU" dirty="0" smtClean="0"/>
              <a:t>завешанная </a:t>
            </a:r>
            <a:r>
              <a:rPr lang="ru-RU" dirty="0"/>
              <a:t>(картинами), </a:t>
            </a:r>
            <a:r>
              <a:rPr lang="ru-RU" dirty="0" smtClean="0"/>
              <a:t>выкачанная </a:t>
            </a:r>
            <a:r>
              <a:rPr lang="ru-RU" dirty="0"/>
              <a:t>(вода)</a:t>
            </a:r>
          </a:p>
          <a:p>
            <a:pPr marL="0" indent="0">
              <a:buNone/>
            </a:pPr>
            <a:r>
              <a:rPr lang="ru-RU" dirty="0"/>
              <a:t>2) </a:t>
            </a:r>
            <a:r>
              <a:rPr lang="ru-RU" dirty="0" smtClean="0"/>
              <a:t>дремлют </a:t>
            </a:r>
            <a:r>
              <a:rPr lang="ru-RU" dirty="0"/>
              <a:t>(они), (они) </a:t>
            </a:r>
            <a:r>
              <a:rPr lang="ru-RU" dirty="0" smtClean="0"/>
              <a:t>гладят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3) </a:t>
            </a:r>
            <a:r>
              <a:rPr lang="ru-RU" dirty="0" smtClean="0"/>
              <a:t>засыплют </a:t>
            </a:r>
            <a:r>
              <a:rPr lang="ru-RU" dirty="0"/>
              <a:t>(они), </a:t>
            </a:r>
            <a:r>
              <a:rPr lang="ru-RU" dirty="0" smtClean="0"/>
              <a:t>полющий </a:t>
            </a:r>
            <a:r>
              <a:rPr lang="ru-RU" dirty="0"/>
              <a:t>(огород)</a:t>
            </a:r>
          </a:p>
          <a:p>
            <a:pPr marL="0" indent="0">
              <a:buNone/>
            </a:pPr>
            <a:r>
              <a:rPr lang="ru-RU" dirty="0"/>
              <a:t>4) </a:t>
            </a:r>
            <a:r>
              <a:rPr lang="ru-RU" dirty="0" smtClean="0"/>
              <a:t>помнящий</a:t>
            </a:r>
            <a:r>
              <a:rPr lang="ru-RU" dirty="0"/>
              <a:t>, </a:t>
            </a:r>
            <a:r>
              <a:rPr lang="ru-RU" dirty="0" smtClean="0"/>
              <a:t>выслушанное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5) </a:t>
            </a:r>
            <a:r>
              <a:rPr lang="ru-RU" dirty="0" smtClean="0"/>
              <a:t>клокочущий</a:t>
            </a:r>
            <a:r>
              <a:rPr lang="ru-RU" dirty="0"/>
              <a:t>, </a:t>
            </a:r>
            <a:r>
              <a:rPr lang="ru-RU" dirty="0" smtClean="0"/>
              <a:t>увешанная </a:t>
            </a:r>
            <a:r>
              <a:rPr lang="ru-RU" dirty="0"/>
              <a:t>(орденами)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</a:t>
            </a:r>
            <a:r>
              <a:rPr lang="ru-RU" sz="4000" dirty="0" smtClean="0">
                <a:solidFill>
                  <a:srgbClr val="FF0000"/>
                </a:solidFill>
              </a:rPr>
              <a:t>13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87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Правильно ли </a:t>
            </a:r>
            <a:r>
              <a:rPr lang="ru-RU" b="1" i="1" dirty="0" smtClean="0">
                <a:solidFill>
                  <a:srgbClr val="FF0000"/>
                </a:solidFill>
              </a:rPr>
              <a:t>построены предложения?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i="1" dirty="0" smtClean="0"/>
              <a:t>1)Выжженная </a:t>
            </a:r>
            <a:r>
              <a:rPr lang="ru-RU" sz="3600" b="1" i="1" dirty="0"/>
              <a:t>трава солнцем вся пожухла</a:t>
            </a:r>
            <a:r>
              <a:rPr lang="ru-RU" sz="3600" b="1" i="1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b="1" dirty="0" smtClean="0"/>
              <a:t>2)Среди </a:t>
            </a:r>
            <a:r>
              <a:rPr lang="ru-RU" sz="3200" b="1" dirty="0"/>
              <a:t>сподвижников молодого царя, прежде хранившим верность своему повелителю, послышался возмущенный ропот.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54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Трава</a:t>
            </a:r>
            <a:r>
              <a:rPr lang="ru-RU" dirty="0" smtClean="0"/>
              <a:t>, выжженная солнцем, </a:t>
            </a:r>
            <a:r>
              <a:rPr lang="ru-RU" dirty="0"/>
              <a:t>в</a:t>
            </a:r>
            <a:r>
              <a:rPr lang="ru-RU" dirty="0" smtClean="0"/>
              <a:t>ся пожухла.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/>
              <a:t>Среди сподвижников молодого царя, прежде </a:t>
            </a:r>
            <a:r>
              <a:rPr lang="ru-RU" b="1" dirty="0" smtClean="0">
                <a:solidFill>
                  <a:srgbClr val="FF0000"/>
                </a:solidFill>
              </a:rPr>
              <a:t>хранивших </a:t>
            </a:r>
            <a:r>
              <a:rPr lang="ru-RU" b="1" dirty="0"/>
              <a:t>верность своему повелителю, послышался возмущенный ропот.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70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Итоги </a:t>
            </a:r>
            <a:r>
              <a:rPr lang="ru-RU" b="1" i="1" dirty="0" smtClean="0">
                <a:solidFill>
                  <a:srgbClr val="FF0000"/>
                </a:solidFill>
              </a:rPr>
              <a:t>урока: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- </a:t>
            </a:r>
            <a:r>
              <a:rPr lang="ru-RU" sz="3200" i="1" dirty="0"/>
              <a:t>Что нового вы узнали на уроке?</a:t>
            </a:r>
            <a:endParaRPr lang="ru-RU" sz="3200" dirty="0"/>
          </a:p>
          <a:p>
            <a:pPr marL="0" indent="0">
              <a:buNone/>
            </a:pPr>
            <a:r>
              <a:rPr lang="ru-RU" sz="3200" i="1" dirty="0"/>
              <a:t>- Как определить, какую гласную писать перед -н- в полных и кратких страдательных причастиях</a:t>
            </a:r>
            <a:r>
              <a:rPr lang="ru-RU" sz="3200" i="1" dirty="0" smtClean="0"/>
              <a:t>?</a:t>
            </a:r>
            <a:endParaRPr lang="ru-RU" sz="3200" dirty="0"/>
          </a:p>
          <a:p>
            <a:pPr marL="0" indent="0">
              <a:buNone/>
            </a:pPr>
            <a:r>
              <a:rPr lang="ru-RU" sz="3200" i="1" dirty="0"/>
              <a:t>- Какие затруднения вы испытали при изучении новой темы?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90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Рефлексия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Продолжи предложения: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0070C0"/>
                </a:solidFill>
              </a:rPr>
              <a:t>1) Я ЗНАЮ…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2</a:t>
            </a:r>
            <a:r>
              <a:rPr lang="ru-RU" sz="3600" dirty="0">
                <a:solidFill>
                  <a:srgbClr val="0070C0"/>
                </a:solidFill>
              </a:rPr>
              <a:t>) Я УМЕЮ…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3</a:t>
            </a:r>
            <a:r>
              <a:rPr lang="ru-RU" sz="3600" dirty="0">
                <a:solidFill>
                  <a:srgbClr val="0070C0"/>
                </a:solidFill>
              </a:rPr>
              <a:t>) Я ПОНЯЛ(А)…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4</a:t>
            </a:r>
            <a:r>
              <a:rPr lang="ru-RU" sz="3600" dirty="0">
                <a:solidFill>
                  <a:srgbClr val="0070C0"/>
                </a:solidFill>
              </a:rPr>
              <a:t>) МНЕ БЫЛО ТРУДНО….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04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</a:rPr>
              <a:t>Домашнее задание: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/>
              <a:t>1) Выполнить упражнение 129, выучить правило</a:t>
            </a:r>
          </a:p>
          <a:p>
            <a:pPr marL="0" indent="0">
              <a:buNone/>
            </a:pPr>
            <a:r>
              <a:rPr lang="ru-RU" sz="3200" dirty="0"/>
              <a:t>2.Написать сочинение-миниатюру на тему: </a:t>
            </a:r>
            <a:r>
              <a:rPr lang="ru-RU" sz="3200" dirty="0">
                <a:solidFill>
                  <a:srgbClr val="FF0000"/>
                </a:solidFill>
              </a:rPr>
              <a:t>«Мое село-</a:t>
            </a:r>
            <a:r>
              <a:rPr lang="ru-RU" sz="3200" dirty="0" err="1">
                <a:solidFill>
                  <a:srgbClr val="FF0000"/>
                </a:solidFill>
              </a:rPr>
              <a:t>Тевзана</a:t>
            </a:r>
            <a:r>
              <a:rPr lang="ru-RU" sz="3200" dirty="0">
                <a:solidFill>
                  <a:srgbClr val="FF0000"/>
                </a:solidFill>
              </a:rPr>
              <a:t>», </a:t>
            </a:r>
            <a:r>
              <a:rPr lang="ru-RU" sz="3200" dirty="0"/>
              <a:t>используя причастные обороты.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812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FF0000"/>
                </a:solidFill>
              </a:rPr>
              <a:t>       Спасибо </a:t>
            </a:r>
            <a:r>
              <a:rPr lang="ru-RU" sz="6000" i="1" dirty="0" smtClean="0">
                <a:solidFill>
                  <a:srgbClr val="FF0000"/>
                </a:solidFill>
              </a:rPr>
              <a:t>за </a:t>
            </a:r>
            <a:r>
              <a:rPr lang="ru-RU" sz="6000" i="1" dirty="0" smtClean="0">
                <a:solidFill>
                  <a:srgbClr val="FF0000"/>
                </a:solidFill>
              </a:rPr>
              <a:t>внимание</a:t>
            </a:r>
            <a:r>
              <a:rPr lang="ru-RU" sz="6000" i="1" dirty="0" smtClean="0">
                <a:solidFill>
                  <a:srgbClr val="FF0000"/>
                </a:solidFill>
              </a:rPr>
              <a:t>!</a:t>
            </a:r>
            <a:endParaRPr lang="ru-RU" sz="6000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460500"/>
            <a:ext cx="6210300" cy="5308600"/>
          </a:xfrm>
        </p:spPr>
      </p:pic>
    </p:spTree>
    <p:extLst>
      <p:ext uri="{BB962C8B-B14F-4D97-AF65-F5344CB8AC3E}">
        <p14:creationId xmlns:p14="http://schemas.microsoft.com/office/powerpoint/2010/main" val="589187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Виды деятельности: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опрос</a:t>
            </a:r>
            <a:r>
              <a:rPr lang="ru-RU" dirty="0"/>
              <a:t>: устно и письменно отвечают на вопросы;</a:t>
            </a:r>
          </a:p>
          <a:p>
            <a:r>
              <a:rPr lang="ru-RU" dirty="0"/>
              <a:t>-</a:t>
            </a:r>
            <a:r>
              <a:rPr lang="ru-RU" b="1" dirty="0"/>
              <a:t> работа с учебником</a:t>
            </a:r>
            <a:r>
              <a:rPr lang="ru-RU" dirty="0"/>
              <a:t>, находят необходимый материал по теме: «Правописание гласных перед н и </a:t>
            </a:r>
            <a:r>
              <a:rPr lang="ru-RU" dirty="0" err="1"/>
              <a:t>нн</a:t>
            </a:r>
            <a:r>
              <a:rPr lang="ru-RU" dirty="0"/>
              <a:t> в полных и кратких страдательных причастиях прошедшего времени».</a:t>
            </a:r>
          </a:p>
          <a:p>
            <a:r>
              <a:rPr lang="ru-RU" dirty="0"/>
              <a:t>-</a:t>
            </a:r>
            <a:r>
              <a:rPr lang="ru-RU" b="1" dirty="0"/>
              <a:t>работа в группе</a:t>
            </a:r>
            <a:r>
              <a:rPr lang="ru-RU" dirty="0"/>
              <a:t> </a:t>
            </a:r>
          </a:p>
          <a:p>
            <a:r>
              <a:rPr lang="ru-RU" dirty="0"/>
              <a:t>-</a:t>
            </a:r>
            <a:r>
              <a:rPr lang="ru-RU" b="1" dirty="0"/>
              <a:t>индивидуальная работа</a:t>
            </a:r>
            <a:endParaRPr lang="ru-RU" dirty="0"/>
          </a:p>
          <a:p>
            <a:r>
              <a:rPr lang="ru-RU" dirty="0"/>
              <a:t>-</a:t>
            </a:r>
            <a:r>
              <a:rPr lang="ru-RU" b="1" dirty="0"/>
              <a:t>работа в парах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59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0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Объясните </a:t>
            </a:r>
            <a:r>
              <a:rPr lang="ru-RU" b="1" i="1" dirty="0">
                <a:solidFill>
                  <a:srgbClr val="FF0000"/>
                </a:solidFill>
              </a:rPr>
              <a:t>значение </a:t>
            </a:r>
            <a:r>
              <a:rPr lang="ru-RU" b="1" i="1" dirty="0" smtClean="0">
                <a:solidFill>
                  <a:srgbClr val="FF0000"/>
                </a:solidFill>
              </a:rPr>
              <a:t>пословиц</a:t>
            </a:r>
            <a:r>
              <a:rPr lang="ru-RU" b="1" i="1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3970"/>
            <a:ext cx="12192000" cy="574402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</a:t>
            </a:r>
            <a:r>
              <a:rPr lang="ru-RU" i="1" dirty="0" smtClean="0"/>
              <a:t>1)На </a:t>
            </a:r>
            <a:r>
              <a:rPr lang="ru-RU" i="1" dirty="0"/>
              <a:t>что </a:t>
            </a:r>
            <a:r>
              <a:rPr lang="ru-RU" i="1" dirty="0" err="1"/>
              <a:t>найд</a:t>
            </a:r>
            <a:r>
              <a:rPr lang="ru-RU" i="1" dirty="0"/>
              <a:t>..</a:t>
            </a:r>
            <a:r>
              <a:rPr lang="ru-RU" i="1" dirty="0" err="1"/>
              <a:t>нный</a:t>
            </a:r>
            <a:r>
              <a:rPr lang="ru-RU" i="1" dirty="0"/>
              <a:t> клад, коли в семье </a:t>
            </a:r>
            <a:r>
              <a:rPr lang="ru-RU" i="1" dirty="0" smtClean="0"/>
              <a:t>лад.</a:t>
            </a:r>
          </a:p>
          <a:p>
            <a:pPr marL="0" indent="0">
              <a:buNone/>
            </a:pPr>
            <a:r>
              <a:rPr lang="ru-RU" b="1" dirty="0" smtClean="0"/>
              <a:t>1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</a:t>
            </a:r>
            <a:r>
              <a:rPr lang="ru-RU" b="1" dirty="0" smtClean="0"/>
              <a:t>2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400" i="1" dirty="0" smtClean="0"/>
              <a:t>2)С </a:t>
            </a:r>
            <a:r>
              <a:rPr lang="ru-RU" sz="2400" i="1" dirty="0" err="1" smtClean="0"/>
              <a:t>отвоев</a:t>
            </a:r>
            <a:r>
              <a:rPr lang="ru-RU" sz="2400" i="1" dirty="0" smtClean="0"/>
              <a:t>..</a:t>
            </a:r>
            <a:r>
              <a:rPr lang="ru-RU" sz="2400" i="1" dirty="0" err="1" smtClean="0"/>
              <a:t>нной</a:t>
            </a:r>
            <a:r>
              <a:rPr lang="ru-RU" sz="2400" i="1" dirty="0" smtClean="0"/>
              <a:t> земли — умрем — не уйдем.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625600"/>
            <a:ext cx="5288692" cy="287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3225114"/>
            <a:ext cx="5321300" cy="36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Проверь себя: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На что </a:t>
            </a:r>
            <a:r>
              <a:rPr lang="ru-RU" dirty="0" smtClean="0"/>
              <a:t>найд</a:t>
            </a:r>
            <a:r>
              <a:rPr lang="ru-RU" dirty="0" smtClean="0">
                <a:solidFill>
                  <a:srgbClr val="FF0000"/>
                </a:solidFill>
              </a:rPr>
              <a:t>е</a:t>
            </a:r>
            <a:r>
              <a:rPr lang="ru-RU" dirty="0" smtClean="0"/>
              <a:t>нный </a:t>
            </a:r>
            <a:r>
              <a:rPr lang="ru-RU" dirty="0"/>
              <a:t>клад, коли в семье лад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 С </a:t>
            </a:r>
            <a:r>
              <a:rPr lang="ru-RU" dirty="0" smtClean="0"/>
              <a:t>отвоев</a:t>
            </a:r>
            <a:r>
              <a:rPr lang="ru-RU" dirty="0" smtClean="0">
                <a:solidFill>
                  <a:srgbClr val="FF0000"/>
                </a:solidFill>
              </a:rPr>
              <a:t>а</a:t>
            </a:r>
            <a:r>
              <a:rPr lang="ru-RU" dirty="0" smtClean="0"/>
              <a:t>нной</a:t>
            </a:r>
            <a:r>
              <a:rPr lang="ru-RU" dirty="0"/>
              <a:t> земли — умрем — не уйдем.</a:t>
            </a:r>
          </a:p>
        </p:txBody>
      </p:sp>
    </p:spTree>
    <p:extLst>
      <p:ext uri="{BB962C8B-B14F-4D97-AF65-F5344CB8AC3E}">
        <p14:creationId xmlns:p14="http://schemas.microsoft.com/office/powerpoint/2010/main" val="2589352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Ты научишься: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1) правильно писать гласные перед Н и НН </a:t>
            </a:r>
            <a:r>
              <a:rPr lang="ru-RU" dirty="0" smtClean="0"/>
              <a:t>в полных и кратких  </a:t>
            </a:r>
            <a:r>
              <a:rPr lang="ru-RU" dirty="0"/>
              <a:t>страдательных причастиях прошедшего времени;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37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План действий: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1</a:t>
            </a:r>
            <a:r>
              <a:rPr lang="ru-RU" sz="3600" i="1" dirty="0"/>
              <a:t>. </a:t>
            </a:r>
            <a:r>
              <a:rPr lang="ru-RU" sz="3600" i="1" dirty="0" smtClean="0"/>
              <a:t>Вспомнить </a:t>
            </a:r>
            <a:r>
              <a:rPr lang="ru-RU" sz="3600" i="1" dirty="0"/>
              <a:t>спряжение глаголов</a:t>
            </a:r>
            <a:endParaRPr lang="ru-RU" sz="3600" dirty="0"/>
          </a:p>
          <a:p>
            <a:pPr marL="0" indent="0">
              <a:buNone/>
            </a:pPr>
            <a:r>
              <a:rPr lang="ru-RU" sz="3600" i="1" dirty="0" smtClean="0"/>
              <a:t>2. Вспомнить </a:t>
            </a:r>
            <a:r>
              <a:rPr lang="ru-RU" sz="3600" i="1" dirty="0"/>
              <a:t>различие страдательных причастий от </a:t>
            </a:r>
            <a:r>
              <a:rPr lang="ru-RU" sz="3600" i="1" dirty="0" smtClean="0"/>
              <a:t>действительных, кратких причастий от полных.</a:t>
            </a:r>
            <a:endParaRPr lang="ru-RU" sz="3600" dirty="0"/>
          </a:p>
          <a:p>
            <a:pPr marL="0" indent="0">
              <a:buNone/>
            </a:pPr>
            <a:r>
              <a:rPr lang="ru-RU" sz="3600" i="1" dirty="0"/>
              <a:t>3. Отвечать на вопросы, сравнивать, делать выводы</a:t>
            </a:r>
            <a:endParaRPr lang="ru-RU" sz="3600" dirty="0"/>
          </a:p>
          <a:p>
            <a:pPr marL="0" indent="0">
              <a:buNone/>
            </a:pPr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80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61519"/>
              </p:ext>
            </p:extLst>
          </p:nvPr>
        </p:nvGraphicFramePr>
        <p:xfrm>
          <a:off x="0" y="1841500"/>
          <a:ext cx="12052300" cy="490728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12052300">
                  <a:extLst>
                    <a:ext uri="{9D8B030D-6E8A-4147-A177-3AD203B41FA5}">
                      <a16:colId xmlns:a16="http://schemas.microsoft.com/office/drawing/2014/main" val="1421360793"/>
                    </a:ext>
                  </a:extLst>
                </a:gridCol>
              </a:tblGrid>
              <a:tr h="490220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sz="3200" dirty="0" smtClean="0"/>
                        <a:t>9-11</a:t>
                      </a:r>
                      <a:r>
                        <a:rPr lang="ru-RU" sz="3200" baseline="0" dirty="0" smtClean="0"/>
                        <a:t> баллов- 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оценка 5</a:t>
                      </a:r>
                      <a:r>
                        <a:rPr lang="ru-RU" sz="3200" baseline="0" dirty="0" smtClean="0"/>
                        <a:t>, 7-8 баллов 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оценка- 4, </a:t>
                      </a:r>
                      <a:r>
                        <a:rPr lang="ru-RU" sz="3200" baseline="0" dirty="0" smtClean="0"/>
                        <a:t>5-7 баллов 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оценка-3</a:t>
                      </a:r>
                      <a:r>
                        <a:rPr lang="ru-RU" sz="3200" baseline="0" dirty="0" smtClean="0"/>
                        <a:t>, </a:t>
                      </a:r>
                    </a:p>
                    <a:p>
                      <a:r>
                        <a:rPr lang="ru-RU" sz="3200" baseline="0" dirty="0" smtClean="0"/>
                        <a:t>3-5 баллов 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оценка-2</a:t>
                      </a:r>
                      <a:endParaRPr lang="ru-RU" sz="32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02451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34831"/>
              </p:ext>
            </p:extLst>
          </p:nvPr>
        </p:nvGraphicFramePr>
        <p:xfrm>
          <a:off x="254000" y="1384299"/>
          <a:ext cx="11798300" cy="3835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1814524736"/>
                    </a:ext>
                  </a:extLst>
                </a:gridCol>
                <a:gridCol w="3512820">
                  <a:extLst>
                    <a:ext uri="{9D8B030D-6E8A-4147-A177-3AD203B41FA5}">
                      <a16:colId xmlns:a16="http://schemas.microsoft.com/office/drawing/2014/main" val="3404102826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2239990178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3540210796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2887827188"/>
                    </a:ext>
                  </a:extLst>
                </a:gridCol>
              </a:tblGrid>
              <a:tr h="59690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400" b="1" u="none" strike="noStrike" dirty="0">
                          <a:solidFill>
                            <a:schemeClr val="tx1"/>
                          </a:solidFill>
                        </a:rPr>
                        <a:t>№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</a:rPr>
                        <a:t>п/п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</a:rPr>
                        <a:t>Виды деятельности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strike="noStrike" dirty="0"/>
                        <a:t>Максимальный балл</a:t>
                      </a:r>
                      <a:endParaRPr sz="14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strike="noStrike" dirty="0"/>
                        <a:t>Мой балл</a:t>
                      </a:r>
                      <a:endParaRPr sz="14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097110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 текстом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none" strike="noStrike" dirty="0"/>
                        <a:t>0</a:t>
                      </a:r>
                      <a:r>
                        <a:rPr lang="ru-RU" sz="1400" b="1" u="none" strike="noStrike" dirty="0"/>
                        <a:t> </a:t>
                      </a:r>
                      <a:r>
                        <a:rPr lang="en-US" sz="1400" b="1" u="none" strike="noStrike" dirty="0"/>
                        <a:t>-</a:t>
                      </a:r>
                      <a:r>
                        <a:rPr lang="ru-RU" sz="1400" b="1" u="none" strike="noStrike" dirty="0"/>
                        <a:t> 2</a:t>
                      </a:r>
                      <a:endParaRPr sz="14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</a:t>
                      </a:r>
                      <a:endParaRPr sz="14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31569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 с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учебником (заполни таблицу)</a:t>
                      </a:r>
                      <a:endParaRPr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0 - </a:t>
                      </a:r>
                      <a:r>
                        <a:rPr lang="ru-RU" sz="1400" b="1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sz="14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036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           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Работа в команде (заполни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таблицу)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                      0-3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19973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            4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Парное задание (собери предложение)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                      0-2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95675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              5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Индивидуальное задание (задание в формате ЕГЭ)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                      0-1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26857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103348"/>
              </p:ext>
            </p:extLst>
          </p:nvPr>
        </p:nvGraphicFramePr>
        <p:xfrm>
          <a:off x="254000" y="5207001"/>
          <a:ext cx="11785600" cy="469900"/>
        </p:xfrm>
        <a:graphic>
          <a:graphicData uri="http://schemas.openxmlformats.org/drawingml/2006/table">
            <a:tbl>
              <a:tblPr/>
              <a:tblGrid>
                <a:gridCol w="11785600">
                  <a:extLst>
                    <a:ext uri="{9D8B030D-6E8A-4147-A177-3AD203B41FA5}">
                      <a16:colId xmlns:a16="http://schemas.microsoft.com/office/drawing/2014/main" val="54486833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За активность на уроке-</a:t>
                      </a:r>
                      <a:r>
                        <a:rPr lang="ru-RU" sz="2000" baseline="0" dirty="0" smtClean="0">
                          <a:solidFill>
                            <a:srgbClr val="FF0000"/>
                          </a:solidFill>
                        </a:rPr>
                        <a:t> 2 балла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546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27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 </a:t>
            </a:r>
            <a:r>
              <a:rPr lang="ru-RU" i="1" dirty="0" smtClean="0">
                <a:solidFill>
                  <a:srgbClr val="FF0000"/>
                </a:solidFill>
              </a:rPr>
              <a:t>1)Задание 1  (работа в паре)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7030A0"/>
                </a:solidFill>
              </a:rPr>
              <a:t>Вставьте пропущенные буквы и знаки препинания. Графически выделите причастные </a:t>
            </a:r>
            <a:r>
              <a:rPr lang="ru-RU" sz="3600" b="1" i="1" dirty="0" smtClean="0">
                <a:solidFill>
                  <a:srgbClr val="7030A0"/>
                </a:solidFill>
              </a:rPr>
              <a:t>обороты.</a:t>
            </a: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ru-RU" sz="2700" b="1" i="1" dirty="0">
                <a:solidFill>
                  <a:srgbClr val="FF0000"/>
                </a:solidFill>
              </a:rPr>
              <a:t>(2 балла)</a:t>
            </a:r>
            <a:r>
              <a:rPr lang="ru-RU" sz="2000" b="1" i="1" dirty="0">
                <a:solidFill>
                  <a:srgbClr val="7030A0"/>
                </a:solidFill>
              </a:rPr>
              <a:t/>
            </a:r>
            <a:br>
              <a:rPr lang="ru-RU" sz="2000" b="1" i="1" dirty="0">
                <a:solidFill>
                  <a:srgbClr val="7030A0"/>
                </a:solidFill>
              </a:rPr>
            </a:b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Такими словами встретил старый </a:t>
            </a:r>
            <a:r>
              <a:rPr lang="ru-RU" dirty="0" err="1"/>
              <a:t>козак</a:t>
            </a:r>
            <a:r>
              <a:rPr lang="ru-RU" dirty="0"/>
              <a:t> двух сыновей своих </a:t>
            </a:r>
            <a:r>
              <a:rPr lang="ru-RU" dirty="0" err="1" smtClean="0"/>
              <a:t>уч</a:t>
            </a:r>
            <a:r>
              <a:rPr lang="ru-RU" dirty="0" smtClean="0"/>
              <a:t>..</a:t>
            </a:r>
            <a:r>
              <a:rPr lang="ru-RU" dirty="0" err="1" smtClean="0"/>
              <a:t>вшихся</a:t>
            </a:r>
            <a:r>
              <a:rPr lang="ru-RU" dirty="0" smtClean="0"/>
              <a:t> </a:t>
            </a:r>
            <a:r>
              <a:rPr lang="ru-RU" dirty="0"/>
              <a:t>в киевской бурсе и </a:t>
            </a:r>
            <a:r>
              <a:rPr lang="ru-RU" dirty="0" err="1"/>
              <a:t>приех</a:t>
            </a:r>
            <a:r>
              <a:rPr lang="ru-RU" dirty="0"/>
              <a:t>..</a:t>
            </a:r>
            <a:r>
              <a:rPr lang="ru-RU" dirty="0" err="1"/>
              <a:t>вших</a:t>
            </a:r>
            <a:r>
              <a:rPr lang="ru-RU" dirty="0"/>
              <a:t> уже на дом к отцу.</a:t>
            </a:r>
            <a:br>
              <a:rPr lang="ru-RU" dirty="0"/>
            </a:br>
            <a:r>
              <a:rPr lang="ru-RU" dirty="0"/>
              <a:t>У них были только длинные чубы, за которые мог выдрать их всякий </a:t>
            </a:r>
            <a:r>
              <a:rPr lang="ru-RU" dirty="0" err="1"/>
              <a:t>козак</a:t>
            </a:r>
            <a:r>
              <a:rPr lang="ru-RU" dirty="0"/>
              <a:t>  нос..</a:t>
            </a:r>
            <a:r>
              <a:rPr lang="ru-RU" dirty="0" err="1"/>
              <a:t>вший</a:t>
            </a:r>
            <a:r>
              <a:rPr lang="ru-RU" dirty="0"/>
              <a:t> оружие.</a:t>
            </a:r>
            <a:br>
              <a:rPr lang="ru-RU" dirty="0"/>
            </a:br>
            <a:r>
              <a:rPr lang="ru-RU" dirty="0"/>
              <a:t>Бедная старушка </a:t>
            </a:r>
            <a:r>
              <a:rPr lang="ru-RU" dirty="0" err="1"/>
              <a:t>привыкш</a:t>
            </a:r>
            <a:r>
              <a:rPr lang="ru-RU" dirty="0"/>
              <a:t>.. уже к таким поступкам своего мужа печально глядела, сидя на лавке.</a:t>
            </a:r>
            <a:br>
              <a:rPr lang="ru-RU" dirty="0"/>
            </a:br>
            <a:r>
              <a:rPr lang="ru-RU" dirty="0"/>
              <a:t>Она приникла к изголовью дорогих сыновей своих </a:t>
            </a:r>
            <a:r>
              <a:rPr lang="ru-RU" dirty="0" err="1"/>
              <a:t>леж</a:t>
            </a:r>
            <a:r>
              <a:rPr lang="ru-RU" dirty="0"/>
              <a:t>..</a:t>
            </a:r>
            <a:r>
              <a:rPr lang="ru-RU" dirty="0" err="1"/>
              <a:t>вших</a:t>
            </a:r>
            <a:r>
              <a:rPr lang="ru-RU" dirty="0"/>
              <a:t> рядом…</a:t>
            </a:r>
            <a:br>
              <a:rPr lang="ru-RU" dirty="0"/>
            </a:br>
            <a:r>
              <a:rPr lang="ru-RU" dirty="0"/>
              <a:t>Месяц с вышины неба давно уже озарял весь двор </a:t>
            </a:r>
            <a:r>
              <a:rPr lang="ru-RU" dirty="0" err="1" smtClean="0"/>
              <a:t>наполненн</a:t>
            </a:r>
            <a:r>
              <a:rPr lang="ru-RU" dirty="0" smtClean="0"/>
              <a:t>.. </a:t>
            </a:r>
            <a:r>
              <a:rPr lang="ru-RU" dirty="0"/>
              <a:t>спящими густую кучу верб и высокий бурьян, в котором потонул частокол </a:t>
            </a:r>
            <a:r>
              <a:rPr lang="ru-RU" dirty="0" err="1"/>
              <a:t>окруж</a:t>
            </a:r>
            <a:r>
              <a:rPr lang="ru-RU" dirty="0"/>
              <a:t>..</a:t>
            </a:r>
            <a:r>
              <a:rPr lang="ru-RU" dirty="0" err="1"/>
              <a:t>вший</a:t>
            </a:r>
            <a:r>
              <a:rPr lang="ru-RU" dirty="0"/>
              <a:t> двор.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0598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854</Words>
  <Application>Microsoft Office PowerPoint</Application>
  <PresentationFormat>Широкоэкранный</PresentationFormat>
  <Paragraphs>155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Source Sans Pro</vt:lpstr>
      <vt:lpstr>Times New Roman</vt:lpstr>
      <vt:lpstr>Тема Office</vt:lpstr>
      <vt:lpstr>Тема урока: «Правописание гласных перед н и нн в  полных и кратких страдательных причастиях». </vt:lpstr>
      <vt:lpstr>Планируемые результаты:</vt:lpstr>
      <vt:lpstr>Виды деятельности:</vt:lpstr>
      <vt:lpstr>Объясните значение пословиц:</vt:lpstr>
      <vt:lpstr>Проверь себя:</vt:lpstr>
      <vt:lpstr>Ты научишься:</vt:lpstr>
      <vt:lpstr>План действий:</vt:lpstr>
      <vt:lpstr>Критерии оценивания:</vt:lpstr>
      <vt:lpstr> 1)Задание 1  (работа в паре) Вставьте пропущенные буквы и знаки препинания. Графически выделите причастные обороты. (2 балла) </vt:lpstr>
      <vt:lpstr> </vt:lpstr>
      <vt:lpstr>Проверь себя:</vt:lpstr>
      <vt:lpstr> Задание 2 ( работа в команде) Откройте учебник на стр. 57 и прочитайте правило. Попробуйте заполнить таблицу (3 балла):</vt:lpstr>
      <vt:lpstr>Проверь себя:</vt:lpstr>
      <vt:lpstr> Задание 3 (работа в паре) На столах у вас лежат карточки со словосочетаниями. Распределите словосочетания в два столбика: с –А (-Я) или с –Е перед Н, подчеркните орфограммы и устно объясните. (3 балла)  Задерж…нный на работе; взвеш…нный товар; запачк…ный грязью; застрел…нный в упор; слыш…нная когда-то сказка; купл…нная в магазине вещь; изобрет…нный прибор, развеш…нное белье.  </vt:lpstr>
      <vt:lpstr>Проверь себя:</vt:lpstr>
      <vt:lpstr>Физминутка для глаз:</vt:lpstr>
      <vt:lpstr> Задание 4 (работа в паре)  Соберите предложение на тему «Родина», графически выделяя причастный оборот. (2 балла) </vt:lpstr>
      <vt:lpstr>Проверь себя:</vt:lpstr>
      <vt:lpstr>Задание 5. (индивидуальная работа) Укажите варианты ответов, в которых во всех словах одного ряда пропущена одна и та же буква. Запишите номера ответов. (1 балл)</vt:lpstr>
      <vt:lpstr>Проверь себя:</vt:lpstr>
      <vt:lpstr>Правильно ли построены предложения?</vt:lpstr>
      <vt:lpstr>Проверь себя:</vt:lpstr>
      <vt:lpstr>Итоги урока: </vt:lpstr>
      <vt:lpstr>Рефлексия Продолжи предложения:</vt:lpstr>
      <vt:lpstr>Домашнее задание:</vt:lpstr>
      <vt:lpstr>   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«Правописание гласных перед н и нн в  полных и кратких страдательных причастиях».</dc:title>
  <dc:creator>admin</dc:creator>
  <cp:lastModifiedBy>admin</cp:lastModifiedBy>
  <cp:revision>34</cp:revision>
  <dcterms:created xsi:type="dcterms:W3CDTF">2024-11-14T05:31:11Z</dcterms:created>
  <dcterms:modified xsi:type="dcterms:W3CDTF">2024-11-18T17:32:00Z</dcterms:modified>
</cp:coreProperties>
</file>