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3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9" r:id="rId1"/>
    <p:sldMasterId id="2147483663" r:id="rId2"/>
  </p:sldMasterIdLst>
  <p:notesMasterIdLst>
    <p:notesMasterId r:id="rId30"/>
  </p:notesMasterIdLst>
  <p:sldIdLst>
    <p:sldId id="369" r:id="rId3"/>
    <p:sldId id="1168" r:id="rId4"/>
    <p:sldId id="439" r:id="rId5"/>
    <p:sldId id="1211" r:id="rId6"/>
    <p:sldId id="1191" r:id="rId7"/>
    <p:sldId id="1192" r:id="rId8"/>
    <p:sldId id="1193" r:id="rId9"/>
    <p:sldId id="1194" r:id="rId10"/>
    <p:sldId id="1212" r:id="rId11"/>
    <p:sldId id="1177" r:id="rId12"/>
    <p:sldId id="1196" r:id="rId13"/>
    <p:sldId id="1195" r:id="rId14"/>
    <p:sldId id="1197" r:id="rId15"/>
    <p:sldId id="1198" r:id="rId16"/>
    <p:sldId id="1199" r:id="rId17"/>
    <p:sldId id="1201" r:id="rId18"/>
    <p:sldId id="1200" r:id="rId19"/>
    <p:sldId id="1202" r:id="rId20"/>
    <p:sldId id="1213" r:id="rId21"/>
    <p:sldId id="1203" r:id="rId22"/>
    <p:sldId id="1204" r:id="rId23"/>
    <p:sldId id="1189" r:id="rId24"/>
    <p:sldId id="1207" r:id="rId25"/>
    <p:sldId id="1170" r:id="rId26"/>
    <p:sldId id="1208" r:id="rId27"/>
    <p:sldId id="1209" r:id="rId28"/>
    <p:sldId id="407" r:id="rId29"/>
  </p:sldIdLst>
  <p:sldSz cx="12192000" cy="6858000"/>
  <p:notesSz cx="6858000" cy="12192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B0604020202020204" charset="0"/>
      <p:regular r:id="rId35"/>
      <p:italic r:id="rId36"/>
    </p:embeddedFont>
    <p:embeddedFont>
      <p:font typeface="Raleway Medium" panose="020B0604020202020204" charset="-52"/>
      <p:regular r:id="rId37"/>
      <p:bold r:id="rId38"/>
      <p:italic r:id="rId39"/>
      <p:boldItalic r:id="rId40"/>
    </p:embeddedFont>
    <p:embeddedFont>
      <p:font typeface="Century" panose="02040604050505020304" pitchFamily="18" charset="0"/>
      <p:regular r:id="rId41"/>
    </p:embeddedFont>
    <p:embeddedFont>
      <p:font typeface="Inter 18pt" panose="020B0604020202020204" charset="0"/>
      <p:regular r:id="rId42"/>
      <p:bold r:id="rId43"/>
    </p:embeddedFont>
    <p:embeddedFont>
      <p:font typeface="Edwardian Script ITC" panose="030303020407070D0804" pitchFamily="66" charset="0"/>
      <p:regular r:id="rId44"/>
    </p:embeddedFont>
    <p:embeddedFont>
      <p:font typeface="Helvetica" panose="020B0604020202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33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orient="horz" pos="1207" userDrawn="1">
          <p15:clr>
            <a:srgbClr val="A4A3A4"/>
          </p15:clr>
        </p15:guide>
        <p15:guide id="5" pos="380" userDrawn="1">
          <p15:clr>
            <a:srgbClr val="A4A3A4"/>
          </p15:clr>
        </p15:guide>
        <p15:guide id="6" pos="5223" userDrawn="1">
          <p15:clr>
            <a:srgbClr val="A4A3A4"/>
          </p15:clr>
        </p15:guide>
        <p15:guide id="7" orient="horz" pos="1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B7CE"/>
    <a:srgbClr val="94C0FA"/>
    <a:srgbClr val="06428F"/>
    <a:srgbClr val="021765"/>
    <a:srgbClr val="B3DDF7"/>
    <a:srgbClr val="031561"/>
    <a:srgbClr val="044491"/>
    <a:srgbClr val="446FA7"/>
    <a:srgbClr val="99CCFF"/>
    <a:srgbClr val="021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>
              <a:noFill/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dk1"/>
      </a:tcTxStyle>
      <a:tcStyle>
        <a:tcBdr>
          <a:bottom>
            <a:ln>
              <a:noFill/>
            </a:ln>
          </a:bottom>
        </a:tcBdr>
        <a:fill>
          <a:solidFill>
            <a:schemeClr val="l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60" autoAdjust="0"/>
  </p:normalViewPr>
  <p:slideViewPr>
    <p:cSldViewPr snapToGrid="0">
      <p:cViewPr>
        <p:scale>
          <a:sx n="46" d="100"/>
          <a:sy n="46" d="100"/>
        </p:scale>
        <p:origin x="-96" y="306"/>
      </p:cViewPr>
      <p:guideLst>
        <p:guide orient="horz" pos="4133"/>
        <p:guide orient="horz" pos="1207"/>
        <p:guide orient="horz" pos="1024"/>
        <p:guide pos="234"/>
        <p:guide pos="380"/>
        <p:guide pos="52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7:54:52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2761 6291 255 0,'0'0'0'0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8:56:21.2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1" timeString="2025-12-16T08:56:22.840"/>
    </inkml:context>
  </inkml:definitions>
  <inkml:trace contextRef="#ctx0" brushRef="#br0">240 6498 255 0,'0'0'0'0,"0"0"0"0,0 0 0 0</inkml:trace>
  <inkml:trace contextRef="#ctx1" brushRef="#br0">353 6373 0,'0'0'0,"0"0"0,0 0 0,0 0 15,0 0-15,0 0 0,0 0 0,0 0 0,0 0 0,0 0 16,0 0-16,0 0 15</inkml:trace>
  <inkml:trace contextRef="#ctx1" brushRef="#br0" timeOffset="774.09">353 6373 0,'0'0'0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7:54:52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2761 6291 255 0,'0'0'0'0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8:56:21.2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1" timeString="2025-12-16T08:56:22.840"/>
    </inkml:context>
  </inkml:definitions>
  <inkml:trace contextRef="#ctx0" brushRef="#br0">240 6498 255 0,'0'0'0'0,"0"0"0"0,0 0 0 0</inkml:trace>
  <inkml:trace contextRef="#ctx1" brushRef="#br0">353 6373 0,'0'0'0,"0"0"0,0 0 0,0 0 15,0 0-15,0 0 0,0 0 0,0 0 0,0 0 0,0 0 16,0 0-16,0 0 15</inkml:trace>
  <inkml:trace contextRef="#ctx1" brushRef="#br0" timeOffset="774.09">353 6373 0,'0'0'0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7:54:52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2761 6291 255 0,'0'0'0'0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8:56:21.2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1" timeString="2025-12-16T08:56:22.840"/>
    </inkml:context>
  </inkml:definitions>
  <inkml:trace contextRef="#ctx0" brushRef="#br0">240 6498 255 0,'0'0'0'0,"0"0"0"0,0 0 0 0</inkml:trace>
  <inkml:trace contextRef="#ctx1" brushRef="#br0">353 6373 0,'0'0'0,"0"0"0,0 0 0,0 0 15,0 0-15,0 0 0,0 0 0,0 0 0,0 0 0,0 0 16,0 0-16,0 0 15</inkml:trace>
  <inkml:trace contextRef="#ctx1" brushRef="#br0" timeOffset="774.09">353 6373 0,'0'0'0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8:56:21.2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1" timeString="2025-12-16T08:56:22.840"/>
    </inkml:context>
  </inkml:definitions>
  <inkml:trace contextRef="#ctx0" brushRef="#br0">240 6498 255 0,'0'0'0'0,"0"0"0"0,0 0 0 0</inkml:trace>
  <inkml:trace contextRef="#ctx1" brushRef="#br0">353 6373 0,'0'0'0,"0"0"0,0 0 0,0 0 15,0 0-15,0 0 0,0 0 0,0 0 0,0 0 0,0 0 16,0 0-16,0 0 15</inkml:trace>
  <inkml:trace contextRef="#ctx1" brushRef="#br0" timeOffset="774.09">353 6373 0,'0'0'0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7:54:52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2761 6291 255 0,'0'0'0'0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8:56:21.2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1" timeString="2025-12-16T08:56:22.840"/>
    </inkml:context>
  </inkml:definitions>
  <inkml:trace contextRef="#ctx0" brushRef="#br0">240 6498 255 0,'0'0'0'0,"0"0"0"0,0 0 0 0</inkml:trace>
  <inkml:trace contextRef="#ctx1" brushRef="#br0">353 6373 0,'0'0'0,"0"0"0,0 0 0,0 0 15,0 0-15,0 0 0,0 0 0,0 0 0,0 0 0,0 0 16,0 0-16,0 0 15</inkml:trace>
  <inkml:trace contextRef="#ctx1" brushRef="#br0" timeOffset="774.09">353 6373 0,'0'0'0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7:54:52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2761 6291 255 0,'0'0'0'0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8:56:21.2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1" timeString="2025-12-16T08:56:22.840"/>
    </inkml:context>
  </inkml:definitions>
  <inkml:trace contextRef="#ctx0" brushRef="#br0">240 6498 255 0,'0'0'0'0,"0"0"0"0,0 0 0 0</inkml:trace>
  <inkml:trace contextRef="#ctx1" brushRef="#br0">353 6373 0,'0'0'0,"0"0"0,0 0 0,0 0 15,0 0-15,0 0 0,0 0 0,0 0 0,0 0 0,0 0 16,0 0-16,0 0 15</inkml:trace>
  <inkml:trace contextRef="#ctx1" brushRef="#br0" timeOffset="774.09">353 6373 0,'0'0'0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7:54:52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2761 6291 255 0,'0'0'0'0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8:56:21.2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1" timeString="2025-12-16T08:56:22.840"/>
    </inkml:context>
  </inkml:definitions>
  <inkml:trace contextRef="#ctx0" brushRef="#br0">240 6498 255 0,'0'0'0'0,"0"0"0"0,0 0 0 0</inkml:trace>
  <inkml:trace contextRef="#ctx1" brushRef="#br0">353 6373 0,'0'0'0,"0"0"0,0 0 0,0 0 15,0 0-15,0 0 0,0 0 0,0 0 0,0 0 0,0 0 16,0 0-16,0 0 15</inkml:trace>
  <inkml:trace contextRef="#ctx1" brushRef="#br0" timeOffset="774.09">353 6373 0,'0'0'0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047" units="cm"/>
          <inkml:channel name="T" type="integer" max="2.14748E9" units="dev"/>
        </inkml:traceFormat>
        <inkml:channelProperties>
          <inkml:channelProperty channel="X" name="resolution" value="229.07579" units="1/cm"/>
          <inkml:channelProperty channel="Y" name="resolution" value="406.7908" units="1/cm"/>
          <inkml:channelProperty channel="F" name="resolution" value="25.41279" units="1/cm"/>
          <inkml:channelProperty channel="T" name="resolution" value="1" units="1/dev"/>
        </inkml:channelProperties>
      </inkml:inkSource>
      <inkml:timestamp xml:id="ts0" timeString="2025-12-16T07:54:52.9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2761 6291 255 0,'0'0'0'0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fld id="{7F81EA29-9948-4220-A3C2-0D14F17DDDF8}" type="datetimeFigureOut">
              <a:rPr lang="ru-RU" smtClean="0"/>
              <a:pPr>
                <a:defRPr/>
              </a:pPr>
              <a:t>25.02.2026</a:t>
            </a:fld>
            <a:endParaRPr lang="ru-RU" dirty="0"/>
          </a:p>
        </p:txBody>
      </p:sp>
      <p:sp>
        <p:nvSpPr>
          <p:cNvPr id="6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7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 dirty="0"/>
              <a:t>Образец текста</a:t>
            </a:r>
            <a:endParaRPr dirty="0"/>
          </a:p>
          <a:p>
            <a:pPr lvl="1">
              <a:defRPr/>
            </a:pPr>
            <a:r>
              <a:rPr lang="ru-RU" dirty="0"/>
              <a:t>Второй уровень</a:t>
            </a:r>
            <a:endParaRPr dirty="0"/>
          </a:p>
          <a:p>
            <a:pPr lvl="2">
              <a:defRPr/>
            </a:pPr>
            <a:r>
              <a:rPr lang="ru-RU" dirty="0"/>
              <a:t>Третий уровень</a:t>
            </a:r>
            <a:endParaRPr dirty="0"/>
          </a:p>
          <a:p>
            <a:pPr lvl="3">
              <a:defRPr/>
            </a:pPr>
            <a:r>
              <a:rPr lang="ru-RU" dirty="0"/>
              <a:t>Четвертый уровень</a:t>
            </a:r>
            <a:endParaRPr dirty="0"/>
          </a:p>
          <a:p>
            <a:pPr lvl="4">
              <a:defRPr/>
            </a:pPr>
            <a:r>
              <a:rPr lang="ru-RU" dirty="0"/>
              <a:t>Пятый уровень</a:t>
            </a:r>
            <a:endParaRPr dirty="0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r 18pt" panose="02000503000000020004" pitchFamily="2" charset="0"/>
              </a:defRPr>
            </a:lvl1pPr>
          </a:lstStyle>
          <a:p>
            <a:pPr>
              <a:defRPr/>
            </a:pPr>
            <a:fld id="{A2BBB298-2922-4145-940C-78B0D33D7ED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2393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Inter 18pt" panose="02000503000000020004" pitchFamily="2" charset="0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6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E1A542-ACD4-C44B-6406-58EA03F3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601B45C-53F0-610F-05A7-21AFC095D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15E02CA-6376-3878-6FCD-0FD6DBCC2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50DDBED-D8A9-DE36-D1E2-7D03BE71F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1164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CDD3AC-7836-9787-1BCF-E621D5A3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FF3052-B152-70CD-C6DE-5C797F5A1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7B403B03-B895-E56A-A707-709071FAB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B523777-73D5-C595-5172-76D4B1B52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448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E8BA96-B22B-21EF-7416-7E99285A4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200134D4-837F-B94F-C7F8-0FD247813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8F3BF65D-3C38-1F87-B560-7330AE863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B64B882-9BE4-2EE2-E1A3-686CA0CEF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322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EFFBCD-6864-B309-E608-9E9C0D486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2FB36A4-F126-625A-865F-C7F968E4D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7491440D-5951-2748-3B78-82AE92A0B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9BDCC27-2EFB-E6A0-25C9-6921B4CB8B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697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042ABC-B716-3E9E-D493-74C581361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5D03EEF-1A1B-D78E-B982-4E8137EF6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8E0D0D1-8B65-7429-401A-23BCC4FAF4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F2E1FC-9853-0671-AE4C-D53938EB9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1728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B278EB-2E0A-FA40-D2DF-9888223C4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3426FC9-23C9-0DD3-0A55-173BF8092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26E6F89-DC25-CB9B-2EA0-01917AB48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E04099-22E2-BA06-688E-97D877FF2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889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F20908-BA5F-8984-B972-56DB3A5A3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54839094-A0DE-A58F-FFC3-F5D55FE2D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C94BE76-489D-0A1D-B5CE-8B34DD665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DCC9BC9-0814-E994-F7D7-4FF1A3843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15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BBB298-2922-4145-940C-78B0D33D7ED4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52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34102C-0550-D8DB-AE09-F74466CC4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FE5E0306-DD59-F429-AAA8-49FAE588DE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9ABAE5C-05FE-1443-C867-4667AE5BB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FE97DA9-3879-4D22-1D1D-9B0DCA816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754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F54CAA-A3E4-4A1A-1029-7A12A351E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B42020F-A514-1402-B57E-D3A4CC730C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97C7CDC-0921-11B2-34D6-A07312837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8B290B4-4EED-2F41-B8DB-1989976FC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763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59963E-AE82-285C-79F6-B8E732B7E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BDD972F-CCF0-6446-6A7C-8D6FC23B2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4325AD0-B9DB-9783-6102-B43C54855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A5E9736-E550-88B1-15F0-1462D2AFC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240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775072-E4F9-F879-EC9F-AFD1F2C78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23E0369-12B9-FDA0-A5AB-A77CD456E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41BD595-287E-D41E-830E-6902278DB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ABA57EB-E4D8-CAB8-0342-144C1F1E5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008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5B4E14-5584-F8FC-B794-0179DE1A4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F7FB6B7-D08F-D0C0-765C-28C2F62709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8FA0E2E-8565-A15A-241B-40652BA36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B4FD274-7A03-61B4-C26C-670628C89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408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474601-C0A0-D5E3-5858-45C64AA13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84E9B42-860C-DC10-6154-C83614236B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41D4BD22-C640-FB25-5326-FBA6CBCE3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AE87877-2EC6-F3AA-05DE-D29294A92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82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30E0A25-A0DD-0DD1-3CDD-FA6F0BEC2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5AE240C-E824-DD85-CA7C-8BBC56E02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20E8179-EC66-8715-6A03-16819CEF96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4CB2F3A-6569-9281-805E-20C055601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BB298-2922-4145-940C-78B0D33D7E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 panose="02000503000000020004" pitchFamily="2" charset="0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 panose="020005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54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 rot="2713071">
            <a:off x="-807923" y="-162554"/>
            <a:ext cx="1781175" cy="1781175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 rot="2713071">
            <a:off x="506527" y="1189995"/>
            <a:ext cx="1781175" cy="1781175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 rot="2713071">
            <a:off x="1849552" y="-133980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 rot="2713071">
            <a:off x="1811452" y="2538412"/>
            <a:ext cx="1781175" cy="1781175"/>
          </a:xfrm>
          <a:prstGeom prst="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 rot="2713071">
            <a:off x="8936152" y="3586163"/>
            <a:ext cx="1781175" cy="178117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 rot="2713071">
            <a:off x="10269653" y="4948238"/>
            <a:ext cx="1781175" cy="17811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 rot="2713071">
            <a:off x="10279179" y="2224088"/>
            <a:ext cx="1781175" cy="1781175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671D4B-50F6-9EC5-7206-DABDC4E71B3F}"/>
              </a:ext>
            </a:extLst>
          </p:cNvPr>
          <p:cNvSpPr txBox="1"/>
          <p:nvPr userDrawn="1"/>
        </p:nvSpPr>
        <p:spPr>
          <a:xfrm>
            <a:off x="82664" y="6515861"/>
            <a:ext cx="10077512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A2B7CE"/>
                </a:solidFill>
                <a:ea typeface="Helvetica" panose="00000500000000000000" pitchFamily="50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800" dirty="0">
                <a:solidFill>
                  <a:srgbClr val="A2B7CE"/>
                </a:solidFill>
                <a:ea typeface="Helvetica" panose="00000500000000000000" pitchFamily="50" charset="0"/>
              </a:rPr>
              <a:t>2</a:t>
            </a:r>
            <a:r>
              <a:rPr lang="ru-RU" sz="800" dirty="0">
                <a:solidFill>
                  <a:srgbClr val="A2B7CE"/>
                </a:solidFill>
                <a:ea typeface="Helvetica" panose="00000500000000000000" pitchFamily="50" charset="0"/>
              </a:rPr>
              <a:t>5 г.</a:t>
            </a:r>
          </a:p>
        </p:txBody>
      </p:sp>
    </p:spTree>
    <p:extLst>
      <p:ext uri="{BB962C8B-B14F-4D97-AF65-F5344CB8AC3E}">
        <p14:creationId xmlns:p14="http://schemas.microsoft.com/office/powerpoint/2010/main" val="242741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A485D0-3D70-FC33-1F83-7B4525BAF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3CAF723-9033-930C-6E69-858B77D4D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5C78417-5A8B-2C19-6DE2-B3AC9F9AC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2534482-16DA-2CD2-F89C-F960FA2D5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7688E32-5994-6B2C-7061-C08821FE7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5C5C29D-DCE9-CF61-F7D2-74A722DA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BC75BE4-47FF-67DC-CA82-1B01B8BA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0C67DD7-86A8-F766-14C4-F8CC1CB4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88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4DA060-71F9-86D0-FC08-9683CF63B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EA50DA8-F5E8-D59A-C815-BA3552FD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451C2B-79ED-249D-8B28-EA209E22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3A07C7E-0F98-3CBC-DFD3-00783358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3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F67CEF1-8A6F-E6ED-CA1D-43849BA7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EE214FF-C28A-F562-E855-0B1773A6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9A64ED8-8E83-5774-EFE3-5F919B4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429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A2F9F0-988E-4B1B-501E-A653CC5D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F816DC-218F-97C8-E13D-DBED8A349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2B37E71-20F8-E004-8E59-8547DBD8B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9C6BC8C-41AA-2ECD-C494-DA2BCBD2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4D0C20-DACF-C500-5CBE-C35EF6D4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D46317-4E60-1C93-F6C0-3F9787908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19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C9061E-3B5B-F2FD-F1B9-01C9364C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68456D7-17D3-A96E-552F-8D1451C30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F0BFD3E-7212-82B6-3199-74598CBF6E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71D8911-BA27-4DDB-4609-00EFE0743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C06D389-4DF7-8113-D5CD-77D6AFC0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8D9D9E6-AFAB-FBD3-A908-3ED37ECF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132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6D891D-D098-7476-2D10-50772DDAB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5F5413E-E385-C17A-607B-DF4098FFB5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111B0D7-8677-705C-04EA-1DA411989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445767E-6E02-68F6-99F5-01F6210A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078021-74A4-6C7F-60F5-8ED157E9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63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52E0A07-0F4E-6E55-7A3A-7586D75F7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ED83CC2-28F0-CDC6-5FAF-584A1961F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72F86B-AFA4-8CC4-359A-42351A5D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93124F-AECB-DEAC-1623-01A96C4F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59FECA-BC5D-4476-B737-104DEDD0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046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659522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омб 5"/>
          <p:cNvSpPr/>
          <p:nvPr/>
        </p:nvSpPr>
        <p:spPr>
          <a:xfrm>
            <a:off x="-338666" y="98890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3178952" y="100922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/>
        </p:nvSpPr>
        <p:spPr>
          <a:xfrm>
            <a:off x="6696570" y="98890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10214187" y="98890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1420143" y="2695786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Ромб 10"/>
          <p:cNvSpPr/>
          <p:nvPr/>
        </p:nvSpPr>
        <p:spPr>
          <a:xfrm>
            <a:off x="4937761" y="269578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8455379" y="2695786"/>
            <a:ext cx="3136054" cy="3136054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Ромб 13"/>
          <p:cNvSpPr/>
          <p:nvPr userDrawn="1"/>
        </p:nvSpPr>
        <p:spPr>
          <a:xfrm>
            <a:off x="-338666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5" name="Ромб 14"/>
          <p:cNvSpPr/>
          <p:nvPr/>
        </p:nvSpPr>
        <p:spPr>
          <a:xfrm>
            <a:off x="3178952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6696570" y="4460240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10214187" y="4460240"/>
            <a:ext cx="3136054" cy="3136054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38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омб 5"/>
          <p:cNvSpPr/>
          <p:nvPr userDrawn="1"/>
        </p:nvSpPr>
        <p:spPr>
          <a:xfrm>
            <a:off x="-1371892" y="626582"/>
            <a:ext cx="4409373" cy="4409373"/>
          </a:xfrm>
          <a:prstGeom prst="diamond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7" name="Ромб 6"/>
          <p:cNvSpPr/>
          <p:nvPr userDrawn="1"/>
        </p:nvSpPr>
        <p:spPr>
          <a:xfrm>
            <a:off x="3331279" y="626583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 userDrawn="1"/>
        </p:nvSpPr>
        <p:spPr>
          <a:xfrm>
            <a:off x="8016690" y="626582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Ромб 9"/>
          <p:cNvSpPr/>
          <p:nvPr userDrawn="1"/>
        </p:nvSpPr>
        <p:spPr>
          <a:xfrm>
            <a:off x="1008452" y="3060982"/>
            <a:ext cx="4409373" cy="4409373"/>
          </a:xfrm>
          <a:prstGeom prst="diamond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Ромб 10"/>
          <p:cNvSpPr/>
          <p:nvPr userDrawn="1"/>
        </p:nvSpPr>
        <p:spPr>
          <a:xfrm>
            <a:off x="5687399" y="3034014"/>
            <a:ext cx="4409373" cy="4409373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4" name="Номер слайда 3"/>
          <p:cNvSpPr txBox="1">
            <a:spLocks/>
          </p:cNvSpPr>
          <p:nvPr userDrawn="1"/>
        </p:nvSpPr>
        <p:spPr bwMode="auto">
          <a:xfrm>
            <a:off x="9285361" y="63093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DA86FFC-87DC-48E0-BC3E-C53546C5619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88199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омб 10"/>
          <p:cNvSpPr/>
          <p:nvPr userDrawn="1"/>
        </p:nvSpPr>
        <p:spPr>
          <a:xfrm>
            <a:off x="5781454" y="2658120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 rot="2713071">
            <a:off x="9591214" y="3160324"/>
            <a:ext cx="2126747" cy="2126747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>
          <a:xfrm rot="2713071">
            <a:off x="7956992" y="1437069"/>
            <a:ext cx="2126747" cy="2212070"/>
          </a:xfrm>
          <a:prstGeom prst="rect">
            <a:avLst/>
          </a:pr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8" name="Ромб 7"/>
          <p:cNvSpPr/>
          <p:nvPr userDrawn="1"/>
        </p:nvSpPr>
        <p:spPr>
          <a:xfrm>
            <a:off x="7429296" y="4368765"/>
            <a:ext cx="3136054" cy="3136054"/>
          </a:xfrm>
          <a:prstGeom prst="diamond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162919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8BD965-8C47-755B-4310-5AB05416E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88934F1-F56D-F00D-4D72-D9E320F73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AAE4DC-AB5F-F34A-7474-B1B496D7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7D8E12-2784-F5E2-B795-7F97ECF3A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769EEAC-9038-B24A-CE68-B7F9FCA0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84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0CF826-20A0-E9B8-FF15-CF415555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558B3B3-2084-3952-7E6F-63F8D4017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042888-4695-F748-BDE5-48D41933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AB8615-1ED8-9561-EF80-4A25B3DE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1B6E32-9AB9-0468-4CDF-758ACC5BC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726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1636C0-FF49-5319-3BC0-59E42FB6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FDA9F24-B3A6-5580-B507-354174A90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1C2D96-9708-D1E1-2D57-F647A1879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DEB670-E5BE-2E87-2827-B1B75C74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0484B53-7131-03EC-212C-23089A9C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0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31F9DB-388B-5B50-DC52-F47C106C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5520B6-01CD-BE50-7446-9B4CA519E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96C3834-EED7-B134-B5A5-2A01AD4DD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5ED077E-CF29-AAE2-EBC3-46F24BB74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783153-1357-C4C5-C039-13A4FE59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335CFFC-EEC5-7428-CE70-DB4F7D9F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20485"/>
            <a:ext cx="1991544" cy="591172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405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  <a:ea typeface="Helvetica" panose="00000500000000000000" pitchFamily="50" charset="0"/>
              </a:defRPr>
            </a:lvl1pPr>
          </a:lstStyle>
          <a:p>
            <a:fld id="{34FA1A6B-6BA6-429E-B141-01F20825D3E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32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7" r:id="rId4"/>
    <p:sldLayoutId id="2147483656" r:id="rId5"/>
  </p:sldLayoutIdLst>
  <p:transition spd="slow">
    <p:fade/>
  </p:transition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6EA4E0-7B5E-4FC8-5058-FCBDDB09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5026E9-1686-C196-427A-15CECE331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E5162AD-20A2-3FC8-AF06-544F750C5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58A3-7F8D-4561-8B44-3B637A6B8334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F7A4642-2CE8-E04D-BA0D-1A43EC2FE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50F12C-281D-AA78-99E6-858709700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F5784-E255-45BC-8637-11F1A92E1E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09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customXml" Target="../ink/ink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customXml" Target="../ink/ink14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shop.prosv.ru/formirovanie-funkcionalnoj-gramotnosti-sbornik-zadach-po-russkomu-yazyku-dlya-8-11-klassov2781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2" Type="http://schemas.openxmlformats.org/officeDocument/2006/relationships/customXml" Target="../ink/ink2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4.png"/><Relationship Id="rId14" Type="http://schemas.openxmlformats.org/officeDocument/2006/relationships/hyperlink" Target="https://www.airpano.ru/360photo/algeria-sahara-2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3.png"/><Relationship Id="rId4" Type="http://schemas.openxmlformats.org/officeDocument/2006/relationships/customXml" Target="../ink/ink6.xml"/><Relationship Id="rId9" Type="http://schemas.openxmlformats.org/officeDocument/2006/relationships/hyperlink" Target="https://www.airpano.ru/360photo/dubai-uae-best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customXml" Target="../ink/ink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customXml" Target="../ink/ink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47154" y="1821414"/>
            <a:ext cx="8397149" cy="16207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cap="all" dirty="0">
                <a:solidFill>
                  <a:schemeClr val="tx2"/>
                </a:solidFill>
                <a:ea typeface="Raleway Medium"/>
                <a:cs typeface="Raleway Medium"/>
              </a:rPr>
              <a:t>города в пустыне. Архитектура народов мира. Мечеть 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631237" y="3442211"/>
            <a:ext cx="737764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41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C8D208-FCDE-A70B-8334-CA3F7C40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6C89A28-FA1C-D1BD-1951-788BC98E6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E431A553-6006-B496-9E6A-2A30509DFB90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5617FA-A0D9-91A4-7E06-5D7C7080415E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pic>
        <p:nvPicPr>
          <p:cNvPr id="16" name="Рисунок 15" descr="Схема контур">
            <a:extLst>
              <a:ext uri="{FF2B5EF4-FFF2-40B4-BE49-F238E27FC236}">
                <a16:creationId xmlns:a16="http://schemas.microsoft.com/office/drawing/2014/main" xmlns="" id="{303E0F75-19A1-2C36-80F9-B933647CD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88601" y="-12770"/>
            <a:ext cx="796372" cy="796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BD787A-D8C7-DEBB-152E-2069425234FF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7FE2B7A-1296-804D-E963-55ADA1FDAE1E}"/>
              </a:ext>
            </a:extLst>
          </p:cNvPr>
          <p:cNvSpPr/>
          <p:nvPr/>
        </p:nvSpPr>
        <p:spPr bwMode="auto">
          <a:xfrm>
            <a:off x="1600806" y="1475140"/>
            <a:ext cx="9284677" cy="42165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wrap="square" lIns="91431" tIns="45716" rIns="91431" bIns="45716">
            <a:spAutoFit/>
          </a:bodyPr>
          <a:lstStyle/>
          <a:p>
            <a:pPr marL="457154" lvl="1" defTabSz="914309"/>
            <a:r>
              <a:rPr lang="ru-RU" sz="3600" b="1" kern="0" dirty="0">
                <a:solidFill>
                  <a:srgbClr val="002060"/>
                </a:solidFill>
                <a:latin typeface="Century" pitchFamily="18" charset="0"/>
                <a:cs typeface="Times New Roman" panose="02020603050405020304" pitchFamily="18" charset="0"/>
              </a:rPr>
              <a:t>                   Работа на уроке</a:t>
            </a:r>
          </a:p>
          <a:p>
            <a:pPr marL="457154" marR="0" lvl="1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-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соответствие теме-1б;</a:t>
            </a:r>
          </a:p>
          <a:p>
            <a:pPr marL="457154" marR="0" lvl="1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-композиционная выразительность-1б;</a:t>
            </a:r>
          </a:p>
          <a:p>
            <a:pPr marL="457154" marR="0" lvl="1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-аккуратность исполнения-1б;</a:t>
            </a:r>
          </a:p>
          <a:p>
            <a:pPr marL="457154" marR="0" lvl="1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-использование традиционных мотивов-1б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.</a:t>
            </a:r>
          </a:p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_________________________________                     </a:t>
            </a:r>
          </a:p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4б. –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 «5»</a:t>
            </a:r>
          </a:p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 3б. –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«4»</a:t>
            </a:r>
          </a:p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2б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. –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«3»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410937C-8A45-0500-8939-0883EABD5F23}"/>
              </a:ext>
            </a:extLst>
          </p:cNvPr>
          <p:cNvSpPr txBox="1"/>
          <p:nvPr/>
        </p:nvSpPr>
        <p:spPr>
          <a:xfrm>
            <a:off x="5299546" y="94674"/>
            <a:ext cx="420180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Отметка в дневнике</a:t>
            </a:r>
          </a:p>
        </p:txBody>
      </p:sp>
    </p:spTree>
    <p:extLst>
      <p:ext uri="{BB962C8B-B14F-4D97-AF65-F5344CB8AC3E}">
        <p14:creationId xmlns:p14="http://schemas.microsoft.com/office/powerpoint/2010/main" val="125631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E33068-FEA3-DB1A-B449-214B6BE7E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AD3927D-C646-8C5C-3B7A-AF2FDA64F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11</a:t>
            </a:fld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C03DAF61-8F3D-393A-8867-2CF9117BCAE5}"/>
              </a:ext>
            </a:extLst>
          </p:cNvPr>
          <p:cNvCxnSpPr>
            <a:cxnSpLocks/>
          </p:cNvCxnSpPr>
          <p:nvPr/>
        </p:nvCxnSpPr>
        <p:spPr bwMode="auto">
          <a:xfrm>
            <a:off x="397925" y="767640"/>
            <a:ext cx="30599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xmlns="" id="{7EEF3E04-2D35-A7EC-F40C-282FAC3DF199}"/>
                  </a:ext>
                </a:extLst>
              </p14:cNvPr>
              <p14:cNvContentPartPr/>
              <p14:nvPr/>
            </p14:nvContentPartPr>
            <p14:xfrm>
              <a:off x="993960" y="2264760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7EEF3E04-2D35-A7EC-F40C-282FAC3DF19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4600" y="22554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xmlns="" id="{3E12400D-93AC-F8AE-4544-F7B5DDEE451E}"/>
                  </a:ext>
                </a:extLst>
              </p14:cNvPr>
              <p14:cNvContentPartPr/>
              <p14:nvPr/>
            </p14:nvContentPartPr>
            <p14:xfrm>
              <a:off x="86400" y="2294280"/>
              <a:ext cx="41040" cy="45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3E12400D-93AC-F8AE-4544-F7B5DDEE451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40" y="2284920"/>
                <a:ext cx="59760" cy="640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542AD9-CB31-D3B5-7D25-3578F7156B55}"/>
              </a:ext>
            </a:extLst>
          </p:cNvPr>
          <p:cNvSpPr txBox="1"/>
          <p:nvPr/>
        </p:nvSpPr>
        <p:spPr>
          <a:xfrm>
            <a:off x="324353" y="28976"/>
            <a:ext cx="40675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4E69ED2-C5CD-2EE0-4E91-B63C1E2F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925" y="805050"/>
            <a:ext cx="5330213" cy="5918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F62382F-1E3C-F521-1B2D-EFFEE8942D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52" t="1894" r="4236"/>
          <a:stretch>
            <a:fillRect/>
          </a:stretch>
        </p:blipFill>
        <p:spPr>
          <a:xfrm>
            <a:off x="6180083" y="105104"/>
            <a:ext cx="5687564" cy="6618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824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6B2403-1042-FBBA-99C3-447533288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A7E3247-A5B6-54BE-8270-523A2922F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12</a:t>
            </a:fld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60B2AFDE-D89A-1994-1239-3B1A7DEA567A}"/>
              </a:ext>
            </a:extLst>
          </p:cNvPr>
          <p:cNvCxnSpPr>
            <a:cxnSpLocks/>
          </p:cNvCxnSpPr>
          <p:nvPr/>
        </p:nvCxnSpPr>
        <p:spPr bwMode="auto">
          <a:xfrm>
            <a:off x="397925" y="767640"/>
            <a:ext cx="30599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xmlns="" id="{F60A35D5-8D77-24F2-43DB-7EE39A7B22AE}"/>
                  </a:ext>
                </a:extLst>
              </p14:cNvPr>
              <p14:cNvContentPartPr/>
              <p14:nvPr/>
            </p14:nvContentPartPr>
            <p14:xfrm>
              <a:off x="993960" y="2264760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F60A35D5-8D77-24F2-43DB-7EE39A7B22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4600" y="22554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xmlns="" id="{16934A88-2C29-00A5-029E-BAE244884C3A}"/>
                  </a:ext>
                </a:extLst>
              </p14:cNvPr>
              <p14:cNvContentPartPr/>
              <p14:nvPr/>
            </p14:nvContentPartPr>
            <p14:xfrm>
              <a:off x="86400" y="2294280"/>
              <a:ext cx="41040" cy="45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16934A88-2C29-00A5-029E-BAE244884C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40" y="2284920"/>
                <a:ext cx="59760" cy="640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968A11-A9EF-EB17-C84E-B1CEA4FCF4CA}"/>
              </a:ext>
            </a:extLst>
          </p:cNvPr>
          <p:cNvSpPr txBox="1"/>
          <p:nvPr/>
        </p:nvSpPr>
        <p:spPr>
          <a:xfrm>
            <a:off x="324353" y="28976"/>
            <a:ext cx="40675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pic>
        <p:nvPicPr>
          <p:cNvPr id="4" name="Picture 6" descr="Picture background">
            <a:extLst>
              <a:ext uri="{FF2B5EF4-FFF2-40B4-BE49-F238E27FC236}">
                <a16:creationId xmlns:a16="http://schemas.microsoft.com/office/drawing/2014/main" xmlns="" id="{463D2BE5-0500-D0F8-8734-A8B93767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441" y="865245"/>
            <a:ext cx="3677305" cy="5332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096EEC22-E50A-F11A-C398-CFE3FC622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5374" y="865244"/>
            <a:ext cx="4190654" cy="5332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Picture background">
            <a:extLst>
              <a:ext uri="{FF2B5EF4-FFF2-40B4-BE49-F238E27FC236}">
                <a16:creationId xmlns:a16="http://schemas.microsoft.com/office/drawing/2014/main" xmlns="" id="{93E54E22-CA5F-65A9-2C98-4BD8C0A3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16657" y="865244"/>
            <a:ext cx="3747902" cy="533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2F7458B-2FBE-30B4-A734-546238FBB1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00" y="21363"/>
            <a:ext cx="12064559" cy="68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46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14C350-01FE-778D-C1EF-15FDBF17E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1464825-A1CA-3A15-2928-3FB0B8D57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90122BD2-57A9-D9B1-83D7-D8C51087BA35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2BB1B5-3B87-8B4F-8E85-E1EFADA46281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6625A18-FC71-3135-64D7-C18081A9793D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931B8B-9BB0-229E-7F1F-BD1E4833AD1A}"/>
              </a:ext>
            </a:extLst>
          </p:cNvPr>
          <p:cNvSpPr txBox="1"/>
          <p:nvPr/>
        </p:nvSpPr>
        <p:spPr>
          <a:xfrm>
            <a:off x="2091558" y="2005652"/>
            <a:ext cx="81980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20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466B47-62EF-923B-DF94-80E5A016F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39A196D-6110-EA9D-74EE-2D934332B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0AF57744-5EDE-6B02-638F-808C562B10A0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227023-1219-162F-97EF-37811BD508A1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F18C1C-A0E8-69BD-1584-D5992C3595B2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Изо, 4 класс, Города в пустыне. Архитектура народов мира. Мечеть.pptx">
            <a:extLst>
              <a:ext uri="{FF2B5EF4-FFF2-40B4-BE49-F238E27FC236}">
                <a16:creationId xmlns="" xmlns:a16="http://schemas.microsoft.com/office/drawing/2014/main" id="{17894F9A-920C-C2A3-F9FC-B76951F76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268" t="22914" r="73422" b="43826"/>
          <a:stretch>
            <a:fillRect/>
          </a:stretch>
        </p:blipFill>
        <p:spPr bwMode="auto">
          <a:xfrm>
            <a:off x="574002" y="1247270"/>
            <a:ext cx="3206476" cy="2646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Изо, 4 класс, Города в пустыне. Архитектура народов мира. Мечеть.pptx">
            <a:extLst>
              <a:ext uri="{FF2B5EF4-FFF2-40B4-BE49-F238E27FC236}">
                <a16:creationId xmlns="" xmlns:a16="http://schemas.microsoft.com/office/drawing/2014/main" id="{732A5A94-BDBF-63B8-79F8-A196EF70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7697" t="23365" r="50776" b="43926"/>
          <a:stretch>
            <a:fillRect/>
          </a:stretch>
        </p:blipFill>
        <p:spPr bwMode="auto">
          <a:xfrm>
            <a:off x="4544747" y="1247270"/>
            <a:ext cx="3102506" cy="2609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Изо, 4 класс, Города в пустыне. Архитектура народов мира. Мечеть.pptx">
            <a:extLst>
              <a:ext uri="{FF2B5EF4-FFF2-40B4-BE49-F238E27FC236}">
                <a16:creationId xmlns="" xmlns:a16="http://schemas.microsoft.com/office/drawing/2014/main" id="{2AC9B96F-AEE9-E0BD-BE65-F69410472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0791" t="24301" r="27681" b="43926"/>
          <a:stretch>
            <a:fillRect/>
          </a:stretch>
        </p:blipFill>
        <p:spPr bwMode="auto">
          <a:xfrm>
            <a:off x="8524526" y="1321904"/>
            <a:ext cx="3102506" cy="2534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Изо, 4 класс, Города в пустыне. Архитектура народов мира. Мечеть.pptx">
            <a:extLst>
              <a:ext uri="{FF2B5EF4-FFF2-40B4-BE49-F238E27FC236}">
                <a16:creationId xmlns="" xmlns:a16="http://schemas.microsoft.com/office/drawing/2014/main" id="{6419D549-BC04-6ED5-FB6E-076E8F8D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73969" t="23834" r="5582" b="44522"/>
          <a:stretch>
            <a:fillRect/>
          </a:stretch>
        </p:blipFill>
        <p:spPr bwMode="auto">
          <a:xfrm>
            <a:off x="635835" y="4107712"/>
            <a:ext cx="2942252" cy="246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Изо, 4 класс, Города в пустыне. Архитектура народов мира. Мечеть.pptx">
            <a:extLst>
              <a:ext uri="{FF2B5EF4-FFF2-40B4-BE49-F238E27FC236}">
                <a16:creationId xmlns="" xmlns:a16="http://schemas.microsoft.com/office/drawing/2014/main" id="{A2BEAB44-787E-D613-6623-09CC0586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436" t="57967" r="74036" b="9325"/>
          <a:stretch>
            <a:fillRect/>
          </a:stretch>
        </p:blipFill>
        <p:spPr bwMode="auto">
          <a:xfrm>
            <a:off x="4544746" y="4107712"/>
            <a:ext cx="3102505" cy="246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Изо, 4 класс, Города в пустыне. Архитектура народов мира. Мечеть.pptx">
            <a:extLst>
              <a:ext uri="{FF2B5EF4-FFF2-40B4-BE49-F238E27FC236}">
                <a16:creationId xmlns="" xmlns:a16="http://schemas.microsoft.com/office/drawing/2014/main" id="{AEBF8466-173B-332E-C482-46B64A27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7614" t="57565" r="50776" b="10547"/>
          <a:stretch>
            <a:fillRect/>
          </a:stretch>
        </p:blipFill>
        <p:spPr bwMode="auto">
          <a:xfrm>
            <a:off x="8524525" y="4107712"/>
            <a:ext cx="3102505" cy="246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D37D003-F7DA-0E42-5C4B-A37B44CE345B}"/>
              </a:ext>
            </a:extLst>
          </p:cNvPr>
          <p:cNvSpPr txBox="1"/>
          <p:nvPr/>
        </p:nvSpPr>
        <p:spPr>
          <a:xfrm>
            <a:off x="3735781" y="644238"/>
            <a:ext cx="8456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ПОСЛЕДОВАТЕЛЬНОСТЬ ВЫПОЛНЕНИЯ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77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5A6F32-B4EA-C003-D8B9-8CE935DA9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B8E42C-AAAA-0C80-0E63-E879E4A9B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3E918C48-A96D-2857-15C1-1388634D8877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D0250F-9938-29BE-1F01-5DDD9E47A43A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8D2983-BA4C-A34B-FF12-566806F5A1C3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D1AD92BB-C47B-BB5E-AC61-2294B6424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078" t="6022" r="4246" b="6374"/>
          <a:stretch>
            <a:fillRect/>
          </a:stretch>
        </p:blipFill>
        <p:spPr bwMode="auto">
          <a:xfrm>
            <a:off x="331616" y="895693"/>
            <a:ext cx="11528768" cy="5644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995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C0F1A9-A4BA-7DD1-6693-F176560DE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31879F5-F794-1758-7667-AD90CC41F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A30F0F57-0E1D-B881-91DA-638F60460EAC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AF75A8-F712-0BEC-0254-8075FCE9ABDA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0D8368A-E800-FA3F-6DAE-4A44B34B1CEB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DDCD8F0E-A702-E34B-008E-EDEC4766A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320" t="6071" r="3937" b="6741"/>
          <a:stretch>
            <a:fillRect/>
          </a:stretch>
        </p:blipFill>
        <p:spPr bwMode="auto">
          <a:xfrm>
            <a:off x="277877" y="861847"/>
            <a:ext cx="11577791" cy="5861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89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3023A8-E42B-1510-6314-36B5AE41D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84BAEB0-15AC-8C68-8194-5DCED49E5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80057EB4-54F6-6C97-334B-988EAC72C364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5EE2A4-A07A-A509-7141-E041277C829D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AEBABA2-3D41-D32A-C04A-EB034F17C3EF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41152B5C-32CD-7769-35F4-05278B315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235" t="5663" r="3128" b="6394"/>
          <a:stretch>
            <a:fillRect/>
          </a:stretch>
        </p:blipFill>
        <p:spPr bwMode="auto">
          <a:xfrm>
            <a:off x="385355" y="783602"/>
            <a:ext cx="11421290" cy="592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6952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95ED24-C831-C6C2-2B80-90E1C7699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4CC25F1-D92B-A0C5-037C-E91D7AF04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CF6DA35-04FE-2A18-2567-6A5D000328E1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A71A1D-2271-2194-3B7F-0DB489470ADE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1395A-8BFE-30BC-757B-3D013AD0BBA8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C96C9A88-E962-B417-DD38-A60209B71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646" t="5992" r="3812" b="13922"/>
          <a:stretch>
            <a:fillRect/>
          </a:stretch>
        </p:blipFill>
        <p:spPr bwMode="auto">
          <a:xfrm>
            <a:off x="385355" y="826562"/>
            <a:ext cx="11543886" cy="589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966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3" name="10520513677854">
            <a:hlinkClick r:id="" action="ppaction://media"/>
            <a:extLst>
              <a:ext uri="{FF2B5EF4-FFF2-40B4-BE49-F238E27FC236}">
                <a16:creationId xmlns:a16="http://schemas.microsoft.com/office/drawing/2014/main" xmlns="" id="{88A6B986-CB3F-AA62-8987-10937F36E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52" y="52138"/>
            <a:ext cx="12016409" cy="675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38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7C6193-D3DC-3BEA-E195-500BDB780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CD351A-4400-7CA6-323E-F6734C9927AF}"/>
              </a:ext>
            </a:extLst>
          </p:cNvPr>
          <p:cNvSpPr txBox="1"/>
          <p:nvPr/>
        </p:nvSpPr>
        <p:spPr>
          <a:xfrm>
            <a:off x="234545" y="52898"/>
            <a:ext cx="45859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238FE73-89CC-27A3-156F-A9C45E00C529}"/>
              </a:ext>
            </a:extLst>
          </p:cNvPr>
          <p:cNvSpPr/>
          <p:nvPr/>
        </p:nvSpPr>
        <p:spPr>
          <a:xfrm>
            <a:off x="274155" y="587937"/>
            <a:ext cx="11643690" cy="1631216"/>
          </a:xfrm>
          <a:prstGeom prst="rect">
            <a:avLst/>
          </a:prstGeom>
          <a:effectLst>
            <a:outerShdw blurRad="50800" dist="38100" dir="2700000" algn="tl" rotWithShape="0">
              <a:schemeClr val="accent6">
                <a:lumMod val="75000"/>
                <a:alpha val="40000"/>
              </a:scheme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Личностные: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2000" b="1" dirty="0">
                <a:solidFill>
                  <a:srgbClr val="FF0000"/>
                </a:solidFill>
                <a:latin typeface="Century" pitchFamily="18" charset="0"/>
              </a:rPr>
              <a:t>ПВ: </a:t>
            </a:r>
            <a:r>
              <a:rPr lang="ru-RU" sz="2000" dirty="0">
                <a:solidFill>
                  <a:srgbClr val="002060"/>
                </a:solidFill>
                <a:latin typeface="Century" pitchFamily="18" charset="0"/>
              </a:rPr>
              <a:t>восприятие и освоение в личной художественной деятельности конкретных знаний о красоте и мудрости, заложенных в культурных традициях: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визуальным рядом №2; работа с текстом № 1; работа с визуальным рядом №3; работа с текстом № 2; изображение мечети по алгоритму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2B5A4A1-BE78-A5AA-C7E5-017A3C4E53F7}"/>
              </a:ext>
            </a:extLst>
          </p:cNvPr>
          <p:cNvSpPr/>
          <p:nvPr/>
        </p:nvSpPr>
        <p:spPr>
          <a:xfrm>
            <a:off x="277274" y="2407467"/>
            <a:ext cx="11643690" cy="2862322"/>
          </a:xfrm>
          <a:prstGeom prst="rect">
            <a:avLst/>
          </a:prstGeom>
          <a:effectLst>
            <a:outerShdw blurRad="342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Метапредметные: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ПУУД(работа с информацией):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виртуальные путешествия по архитектурным памятникам: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виртуальное путешествие; работа с визуальным рядом №1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КУУД (общение):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понимать искусство в качестве особого языка общения – межличностного (автор – зритель), между поколениями, между народами: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визуальным рядом №1; работа с визуальным рядом №2; работа с текстом № 1; работа с визуальным рядом №3; работа с текстом № 2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РУУД (самоорганизация и самоконтроль): 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соблюдать последовательность учебных действий при выполнении задания: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текстом № 2; изображение мечети по алгоритму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CDAE2A2-8B26-195E-7EFA-7E13B2479CFA}"/>
              </a:ext>
            </a:extLst>
          </p:cNvPr>
          <p:cNvSpPr/>
          <p:nvPr/>
        </p:nvSpPr>
        <p:spPr>
          <a:xfrm>
            <a:off x="279124" y="5433488"/>
            <a:ext cx="11638721" cy="1323439"/>
          </a:xfrm>
          <a:prstGeom prst="rect">
            <a:avLst/>
          </a:prstGeo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Предметные:</a:t>
            </a:r>
          </a:p>
          <a:p>
            <a:pPr marL="257175" lvl="0" indent="-257175" algn="just" defTabSz="914400">
              <a:buFont typeface="Wingdings" panose="05000000000000000000" pitchFamily="2" charset="2"/>
              <a:buChar char="Ø"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иметь представление об основных характерных чертах храмовых сооружений: мусульманская мечеть, уметь изображать их: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работа с визуальным рядом №2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работа с текстом № 2; работа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визуальным рядом №3; изображение мечети по алгоритму</a:t>
            </a:r>
          </a:p>
        </p:txBody>
      </p:sp>
    </p:spTree>
    <p:extLst>
      <p:ext uri="{BB962C8B-B14F-4D97-AF65-F5344CB8AC3E}">
        <p14:creationId xmlns:p14="http://schemas.microsoft.com/office/powerpoint/2010/main" val="226944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B1BF65-1E61-65E1-E6E0-246876FB7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5B79F5B-E858-3FE4-2287-1F02CB40C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60E29EB1-5F6B-AEC9-E9B7-22352F376B3A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A1F9D0-7B73-2A82-0278-80B94BB6D9B0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16C049-4C43-D503-3DB0-C42FDAF8ADF4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E43694AA-E464-52B0-541A-EE6816D6C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153" t="5876" r="4424" b="6363"/>
          <a:stretch>
            <a:fillRect/>
          </a:stretch>
        </p:blipFill>
        <p:spPr bwMode="auto">
          <a:xfrm>
            <a:off x="385355" y="783602"/>
            <a:ext cx="11564907" cy="593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345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502580F-E338-427D-11AF-2A871CCBB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ED7FA53-7BF9-3CA2-27F8-A998B628F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CFFFD29F-68C5-165C-9576-5785AD611726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87B7D9-4E7A-E8EB-28E2-FDC2721CE3AD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4C6E92-92ED-44E1-3071-4A29A63036CF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E2AFEE4A-B97D-1C95-4F52-6DEF444F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503" t="6347" r="3598" b="6938"/>
          <a:stretch>
            <a:fillRect/>
          </a:stretch>
        </p:blipFill>
        <p:spPr bwMode="auto">
          <a:xfrm>
            <a:off x="322870" y="924355"/>
            <a:ext cx="11546260" cy="579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262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B0785E-3D85-A120-6D08-71C45043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C20705D-444C-58EE-A156-DBCE78645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E559888-F842-3472-6BF9-2B8FF41567A1}"/>
              </a:ext>
            </a:extLst>
          </p:cNvPr>
          <p:cNvSpPr txBox="1"/>
          <p:nvPr/>
        </p:nvSpPr>
        <p:spPr>
          <a:xfrm>
            <a:off x="394628" y="2273057"/>
            <a:ext cx="4773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kumimoji="0" lang="ru-RU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научился:</a:t>
            </a:r>
          </a:p>
          <a:p>
            <a:pPr marL="45720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зображать</a:t>
            </a:r>
            <a:r>
              <a:rPr lang="ru-RU" sz="40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мечеть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BFC28F-778E-417F-8BFA-BD13A88B630F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F6BD9C55-F2D5-7BC8-FA5A-3439E4BE8D6C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Picture background">
            <a:extLst>
              <a:ext uri="{FF2B5EF4-FFF2-40B4-BE49-F238E27FC236}">
                <a16:creationId xmlns:a16="http://schemas.microsoft.com/office/drawing/2014/main" xmlns="" id="{65512542-EAE0-D0A6-C59C-CCFB65FCEFA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179" y="1035915"/>
            <a:ext cx="5013434" cy="512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393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F21607-F573-FECD-706D-7E1C49ABC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EC83707-B24A-B528-9FE2-2F2BD672D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6F4961C3-7909-8197-BD48-5B518D2C9D99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897971-FBFA-F864-D420-FA57BF734F70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pic>
        <p:nvPicPr>
          <p:cNvPr id="16" name="Рисунок 15" descr="Схема контур">
            <a:extLst>
              <a:ext uri="{FF2B5EF4-FFF2-40B4-BE49-F238E27FC236}">
                <a16:creationId xmlns:a16="http://schemas.microsoft.com/office/drawing/2014/main" xmlns="" id="{0C029CE4-353B-1551-86DC-D654E2BF0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218418" y="19653"/>
            <a:ext cx="796372" cy="796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67F7AF-F520-982C-22C2-6B96A2412A57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A1A27A5-E76A-61BF-B6A8-09EC647B1F06}"/>
              </a:ext>
            </a:extLst>
          </p:cNvPr>
          <p:cNvSpPr/>
          <p:nvPr/>
        </p:nvSpPr>
        <p:spPr bwMode="auto">
          <a:xfrm>
            <a:off x="1600806" y="1475140"/>
            <a:ext cx="9284677" cy="421653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wrap="square" lIns="91431" tIns="45716" rIns="91431" bIns="45716">
            <a:spAutoFit/>
          </a:bodyPr>
          <a:lstStyle/>
          <a:p>
            <a:pPr marL="457154" lvl="1" defTabSz="914309"/>
            <a:r>
              <a:rPr lang="ru-RU" sz="3600" b="1" kern="0" dirty="0">
                <a:solidFill>
                  <a:srgbClr val="002060"/>
                </a:solidFill>
                <a:latin typeface="Century" pitchFamily="18" charset="0"/>
                <a:cs typeface="Times New Roman" panose="02020603050405020304" pitchFamily="18" charset="0"/>
              </a:rPr>
              <a:t>                   Работа на уроке</a:t>
            </a:r>
          </a:p>
          <a:p>
            <a:pPr marL="457154" marR="0" lvl="1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-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соответствие теме-1б;</a:t>
            </a:r>
          </a:p>
          <a:p>
            <a:pPr marL="457154" marR="0" lvl="1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-композиционная выразительность-1б;</a:t>
            </a:r>
          </a:p>
          <a:p>
            <a:pPr marL="457154" marR="0" lvl="1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-аккуратность исполнения-1б;</a:t>
            </a:r>
          </a:p>
          <a:p>
            <a:pPr marL="457154" marR="0" lvl="1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-использование традиционных мотивов-1б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.</a:t>
            </a:r>
          </a:p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_________________________________                     </a:t>
            </a:r>
          </a:p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4б. –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 «5»</a:t>
            </a:r>
          </a:p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 3б. –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«4»</a:t>
            </a:r>
          </a:p>
          <a:p>
            <a:pPr marL="0" marR="0" lvl="0" indent="0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2б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. –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itchFamily="18" charset="0"/>
                <a:ea typeface="+mn-ea"/>
                <a:cs typeface="Times New Roman" panose="02020603050405020304" pitchFamily="18" charset="0"/>
              </a:rPr>
              <a:t>«3»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2DB0DD-1D13-CF5E-9C94-150F12C90723}"/>
              </a:ext>
            </a:extLst>
          </p:cNvPr>
          <p:cNvSpPr txBox="1"/>
          <p:nvPr/>
        </p:nvSpPr>
        <p:spPr>
          <a:xfrm>
            <a:off x="5299546" y="94674"/>
            <a:ext cx="4201805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Отметка в дневнике</a:t>
            </a:r>
          </a:p>
        </p:txBody>
      </p:sp>
    </p:spTree>
    <p:extLst>
      <p:ext uri="{BB962C8B-B14F-4D97-AF65-F5344CB8AC3E}">
        <p14:creationId xmlns:p14="http://schemas.microsoft.com/office/powerpoint/2010/main" val="2953351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267531-21AA-8CA7-26B3-8885DA10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7F0CC3F-04DF-4A11-3046-D672C6BD8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FDBC41-10EA-3393-60F1-B77ABC9C0316}"/>
              </a:ext>
            </a:extLst>
          </p:cNvPr>
          <p:cNvSpPr txBox="1"/>
          <p:nvPr/>
        </p:nvSpPr>
        <p:spPr>
          <a:xfrm>
            <a:off x="267368" y="137271"/>
            <a:ext cx="44717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8D6101B-E6E0-3956-B7DC-A5557583F6E3}"/>
              </a:ext>
            </a:extLst>
          </p:cNvPr>
          <p:cNvSpPr txBox="1"/>
          <p:nvPr/>
        </p:nvSpPr>
        <p:spPr>
          <a:xfrm>
            <a:off x="559904" y="1699790"/>
            <a:ext cx="11072192" cy="34901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«Город в пустыне. Мечеть»</a:t>
            </a:r>
          </a:p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q"/>
              <a:defRPr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Укрась стены мечети геометрическим узором (ромбы, волнистые линии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т.д.).</a:t>
            </a:r>
          </a:p>
          <a:p>
            <a:pPr lvl="0">
              <a:lnSpc>
                <a:spcPct val="115000"/>
              </a:lnSpc>
              <a:defRPr/>
            </a:pP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buFont typeface="Wingdings" panose="05000000000000000000" pitchFamily="2" charset="2"/>
              <a:buChar char="q"/>
              <a:defRPr/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Нарисуй вокруг: низкие дома с плоскими крышами, пальмы, верблюдов, яркое солнце и синее небо.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DF496A-31D8-3196-8B66-675F3ED964EF}"/>
              </a:ext>
            </a:extLst>
          </p:cNvPr>
          <p:cNvSpPr txBox="1"/>
          <p:nvPr/>
        </p:nvSpPr>
        <p:spPr>
          <a:xfrm>
            <a:off x="559904" y="237014"/>
            <a:ext cx="810000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Домашнее задание (творческое и по желанию)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1036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A43D6C-EF83-332E-4FA1-6161ECDDA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2ABA477-B83E-BFD6-A955-DF9EDAF46A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C3BBCCAA-9201-CC28-1860-5E1ECEA110DD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CFF47F-4549-85FE-1CDA-BFA3BBB0A70B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B4DED5-F06C-B61D-78C1-C6FB51B10255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5CDCDA58-6E3A-4531-B673-B6654A216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811" t="5498" r="3187" b="6865"/>
          <a:stretch>
            <a:fillRect/>
          </a:stretch>
        </p:blipFill>
        <p:spPr bwMode="auto">
          <a:xfrm>
            <a:off x="423910" y="915859"/>
            <a:ext cx="7798676" cy="574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3EAA50-3CAA-24FD-72DE-E66FB8EF6C5A}"/>
              </a:ext>
            </a:extLst>
          </p:cNvPr>
          <p:cNvSpPr txBox="1"/>
          <p:nvPr/>
        </p:nvSpPr>
        <p:spPr>
          <a:xfrm>
            <a:off x="8639503" y="1895307"/>
            <a:ext cx="3237187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Какие элементы мечети вы изобразили?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 pitchFamily="18" charset="0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Что было самым интересным в работе?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" pitchFamily="18" charset="0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ea typeface="+mn-ea"/>
                <a:cs typeface="+mn-cs"/>
              </a:rPr>
              <a:t>Что было самым сложным?</a:t>
            </a:r>
          </a:p>
        </p:txBody>
      </p:sp>
    </p:spTree>
    <p:extLst>
      <p:ext uri="{BB962C8B-B14F-4D97-AF65-F5344CB8AC3E}">
        <p14:creationId xmlns:p14="http://schemas.microsoft.com/office/powerpoint/2010/main" val="389675365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93A7A9-5FB6-78F6-56C8-123C55033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400EFCB-187F-08DC-9603-30AE29F57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1A6B-6BA6-429E-B141-01F20825D3EF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18pt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18pt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88700C57-7DCA-41F0-FF39-D9BB4215FD56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355" y="752348"/>
            <a:ext cx="2967445" cy="3125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2569EB-5682-ABFF-5927-A8452405D468}"/>
              </a:ext>
            </a:extLst>
          </p:cNvPr>
          <p:cNvSpPr txBox="1"/>
          <p:nvPr/>
        </p:nvSpPr>
        <p:spPr>
          <a:xfrm>
            <a:off x="277878" y="13684"/>
            <a:ext cx="31800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76E9C0-9DE9-FBC4-2BD3-6291673D0A40}"/>
              </a:ext>
            </a:extLst>
          </p:cNvPr>
          <p:cNvSpPr txBox="1"/>
          <p:nvPr/>
        </p:nvSpPr>
        <p:spPr>
          <a:xfrm>
            <a:off x="961799" y="1605542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192984AD-7026-D8F7-6AFC-51E00944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380" t="5207" r="2877" b="5826"/>
          <a:stretch>
            <a:fillRect/>
          </a:stretch>
        </p:blipFill>
        <p:spPr bwMode="auto">
          <a:xfrm>
            <a:off x="961799" y="878422"/>
            <a:ext cx="10356217" cy="577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144742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30;g2c6f0a5e03a_0_1726">
            <a:hlinkClick r:id="rId2"/>
            <a:extLst>
              <a:ext uri="{FF2B5EF4-FFF2-40B4-BE49-F238E27FC236}">
                <a16:creationId xmlns:a16="http://schemas.microsoft.com/office/drawing/2014/main" xmlns="" id="{5AE02120-29DC-F641-63B2-6A5A3570BC3A}"/>
              </a:ext>
            </a:extLst>
          </p:cNvPr>
          <p:cNvPicPr/>
          <p:nvPr/>
        </p:nvPicPr>
        <p:blipFill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772647" y="850176"/>
            <a:ext cx="2428010" cy="24280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6">
            <a:extLst>
              <a:ext uri="{FF2B5EF4-FFF2-40B4-BE49-F238E27FC236}">
                <a16:creationId xmlns:a16="http://schemas.microsoft.com/office/drawing/2014/main" xmlns="" id="{3A1594C9-54CD-66D7-FB12-5955CB31CE2C}"/>
              </a:ext>
            </a:extLst>
          </p:cNvPr>
          <p:cNvSpPr/>
          <p:nvPr/>
        </p:nvSpPr>
        <p:spPr bwMode="auto">
          <a:xfrm>
            <a:off x="2251393" y="2752382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28458D"/>
              </a:buClr>
              <a:buSzPts val="2000"/>
              <a:defRPr/>
            </a:pPr>
            <a:r>
              <a:rPr lang="ru-RU" sz="2400" b="1" dirty="0">
                <a:solidFill>
                  <a:schemeClr val="tx2"/>
                </a:solidFill>
                <a:ea typeface="Arial"/>
                <a:cs typeface="Arial"/>
              </a:rPr>
              <a:t>Подробнее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13">
            <a:extLst>
              <a:ext uri="{FF2B5EF4-FFF2-40B4-BE49-F238E27FC236}">
                <a16:creationId xmlns:a16="http://schemas.microsoft.com/office/drawing/2014/main" xmlns="" id="{7290B554-D5A0-BA0D-63B8-BFA3013D0B89}"/>
              </a:ext>
            </a:extLst>
          </p:cNvPr>
          <p:cNvSpPr/>
          <p:nvPr/>
        </p:nvSpPr>
        <p:spPr bwMode="auto">
          <a:xfrm>
            <a:off x="2251393" y="3573389"/>
            <a:ext cx="35610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400"/>
              </a:spcBef>
              <a:defRPr/>
            </a:pPr>
            <a:r>
              <a:rPr lang="ru-RU" sz="2000" dirty="0">
                <a:solidFill>
                  <a:schemeClr val="tx2"/>
                </a:solidFill>
              </a:rPr>
              <a:t>Общие вопросы</a:t>
            </a:r>
            <a:endParaRPr sz="2400" dirty="0">
              <a:solidFill>
                <a:schemeClr val="tx2"/>
              </a:solidFill>
            </a:endParaRPr>
          </a:p>
          <a:p>
            <a:pPr lvl="0">
              <a:spcBef>
                <a:spcPts val="2400"/>
              </a:spcBef>
              <a:defRPr/>
            </a:pPr>
            <a:r>
              <a:rPr lang="ru-RU" sz="2000" dirty="0">
                <a:solidFill>
                  <a:schemeClr val="tx2"/>
                </a:solidFill>
              </a:rPr>
              <a:t>Методическая поддержка и обучение педагогов</a:t>
            </a:r>
            <a:endParaRPr sz="24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15">
            <a:extLst>
              <a:ext uri="{FF2B5EF4-FFF2-40B4-BE49-F238E27FC236}">
                <a16:creationId xmlns:a16="http://schemas.microsoft.com/office/drawing/2014/main" xmlns="" id="{8253529A-AFFD-606D-32B4-3246823103E9}"/>
              </a:ext>
            </a:extLst>
          </p:cNvPr>
          <p:cNvSpPr/>
          <p:nvPr/>
        </p:nvSpPr>
        <p:spPr bwMode="auto">
          <a:xfrm>
            <a:off x="5970858" y="3522369"/>
            <a:ext cx="29552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900"/>
              </a:spcBef>
              <a:defRPr/>
            </a:pPr>
            <a:r>
              <a:rPr lang="en-US" sz="2000" u="sng" dirty="0">
                <a:solidFill>
                  <a:schemeClr val="tx2"/>
                </a:solidFill>
              </a:rPr>
              <a:t>prosv@prosv.ru</a:t>
            </a:r>
            <a:endParaRPr lang="ru-RU" sz="2000" u="sng" dirty="0">
              <a:solidFill>
                <a:schemeClr val="tx2"/>
              </a:solidFill>
            </a:endParaRPr>
          </a:p>
          <a:p>
            <a:pPr lvl="0">
              <a:spcBef>
                <a:spcPts val="3600"/>
              </a:spcBef>
              <a:defRPr/>
            </a:pPr>
            <a:r>
              <a:rPr lang="en-US" sz="2000" u="sng" dirty="0">
                <a:solidFill>
                  <a:schemeClr val="tx2"/>
                </a:solidFill>
              </a:rPr>
              <a:t>vopros@prosv.ru</a:t>
            </a:r>
            <a:endParaRPr lang="ru-RU" sz="20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3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13C656-4E48-D70F-2EDE-F4F806673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8456082-17FA-A669-E4F0-48111DC80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3</a:t>
            </a:fld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E8FB0CC3-7CC7-1A14-D069-48862D96BDF8}"/>
              </a:ext>
            </a:extLst>
          </p:cNvPr>
          <p:cNvCxnSpPr>
            <a:cxnSpLocks/>
          </p:cNvCxnSpPr>
          <p:nvPr/>
        </p:nvCxnSpPr>
        <p:spPr bwMode="auto">
          <a:xfrm>
            <a:off x="282311" y="605465"/>
            <a:ext cx="21785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F7D24F-6021-B18E-20A6-ABBD7312F475}"/>
              </a:ext>
            </a:extLst>
          </p:cNvPr>
          <p:cNvSpPr txBox="1"/>
          <p:nvPr/>
        </p:nvSpPr>
        <p:spPr>
          <a:xfrm>
            <a:off x="201012" y="20464"/>
            <a:ext cx="2412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cap="all" dirty="0">
                <a:solidFill>
                  <a:schemeClr val="tx2"/>
                </a:solidFill>
                <a:ea typeface="Raleway Medium"/>
                <a:cs typeface="Raleway Medium"/>
              </a:rPr>
              <a:t>Изобразительное искусство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FBCAEF-AE4D-A234-862B-6C07B73A0D4F}"/>
              </a:ext>
            </a:extLst>
          </p:cNvPr>
          <p:cNvSpPr txBox="1"/>
          <p:nvPr/>
        </p:nvSpPr>
        <p:spPr>
          <a:xfrm>
            <a:off x="3849119" y="76788"/>
            <a:ext cx="480089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Виртуальное путешествие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0F9A1F5-3ED5-019A-FE68-B540734BBFAE}"/>
              </a:ext>
            </a:extLst>
          </p:cNvPr>
          <p:cNvSpPr txBox="1"/>
          <p:nvPr/>
        </p:nvSpPr>
        <p:spPr>
          <a:xfrm>
            <a:off x="705510" y="1302662"/>
            <a:ext cx="105923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Ребята, мы с вами отправимся в небольшое виртуальное путешествие.     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Попробуйте определить природную зону по ее характерным признакам.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xmlns="" id="{732265D8-2A93-4BA2-6DBB-B2C12CF28A06}"/>
                  </a:ext>
                </a:extLst>
              </p14:cNvPr>
              <p14:cNvContentPartPr/>
              <p14:nvPr/>
            </p14:nvContentPartPr>
            <p14:xfrm>
              <a:off x="993960" y="2264760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732265D8-2A93-4BA2-6DBB-B2C12CF28A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4600" y="22554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xmlns="" id="{81A824DB-9B63-F352-9441-0DD2D8B7B488}"/>
                  </a:ext>
                </a:extLst>
              </p14:cNvPr>
              <p14:cNvContentPartPr/>
              <p14:nvPr/>
            </p14:nvContentPartPr>
            <p14:xfrm>
              <a:off x="86400" y="2294280"/>
              <a:ext cx="41040" cy="45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81A824DB-9B63-F352-9441-0DD2D8B7B48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040" y="2284920"/>
                <a:ext cx="59760" cy="6408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0D5EE91-F902-EBE6-7C08-C87AF5D92BF7}"/>
              </a:ext>
            </a:extLst>
          </p:cNvPr>
          <p:cNvSpPr/>
          <p:nvPr/>
        </p:nvSpPr>
        <p:spPr>
          <a:xfrm>
            <a:off x="535663" y="3202525"/>
            <a:ext cx="11267818" cy="1200325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r>
              <a:rPr lang="en-US" sz="5400" b="1" dirty="0">
                <a:latin typeface="Edwardian Script ITC" panose="030303020407070D0804" pitchFamily="66" charset="0"/>
                <a:hlinkClick r:id="rId14"/>
              </a:rPr>
              <a:t>https://www.airpano.ru/360photo/algeria-sahara-2/</a:t>
            </a:r>
            <a:endParaRPr lang="ru-RU" sz="5400" b="1" dirty="0">
              <a:latin typeface="Century" pitchFamily="18" charset="0"/>
            </a:endParaRP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642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415637"/>
            <a:ext cx="9144000" cy="976746"/>
          </a:xfrm>
        </p:spPr>
        <p:txBody>
          <a:bodyPr>
            <a:normAutofit fontScale="90000"/>
          </a:bodyPr>
          <a:lstStyle/>
          <a:p>
            <a:r>
              <a:rPr lang="ru-RU" sz="3600" kern="100" dirty="0">
                <a:solidFill>
                  <a:prstClr val="black"/>
                </a:solidFill>
                <a:latin typeface="Times New Roman"/>
                <a:ea typeface="Calibri"/>
              </a:rPr>
              <a:t>Посмотрите на карту и назовите места, в которых располагается пустыня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6" name="Рисунок 5" descr="https://ru-static.z-dn.net/files/da6/45ba3b49640c26304efe4216ad45f5f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34" y="1439694"/>
            <a:ext cx="8852169" cy="5077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0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CFF2A7-854E-F194-2C39-C45AB165D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F974BC6-3C3D-3F6C-9C94-F189D32D6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5</a:t>
            </a:fld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26C8824A-ED5F-89E0-3040-235215D9BCCD}"/>
              </a:ext>
            </a:extLst>
          </p:cNvPr>
          <p:cNvCxnSpPr>
            <a:cxnSpLocks/>
          </p:cNvCxnSpPr>
          <p:nvPr/>
        </p:nvCxnSpPr>
        <p:spPr bwMode="auto">
          <a:xfrm>
            <a:off x="282311" y="605465"/>
            <a:ext cx="21785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7E2216-7381-8A73-65C5-C89C15434B15}"/>
              </a:ext>
            </a:extLst>
          </p:cNvPr>
          <p:cNvSpPr txBox="1"/>
          <p:nvPr/>
        </p:nvSpPr>
        <p:spPr>
          <a:xfrm>
            <a:off x="201012" y="20464"/>
            <a:ext cx="2412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cap="all" dirty="0">
                <a:solidFill>
                  <a:schemeClr val="tx2"/>
                </a:solidFill>
                <a:ea typeface="Raleway Medium"/>
                <a:cs typeface="Raleway Medium"/>
              </a:rPr>
              <a:t>Изобразительное искусство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B82468-3BFE-B93E-BF53-74AD231C3694}"/>
              </a:ext>
            </a:extLst>
          </p:cNvPr>
          <p:cNvSpPr txBox="1"/>
          <p:nvPr/>
        </p:nvSpPr>
        <p:spPr>
          <a:xfrm>
            <a:off x="4500760" y="110923"/>
            <a:ext cx="392853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9962B55-8E69-EF5D-9019-3CD5D98873C5}"/>
              </a:ext>
            </a:extLst>
          </p:cNvPr>
          <p:cNvSpPr txBox="1"/>
          <p:nvPr/>
        </p:nvSpPr>
        <p:spPr>
          <a:xfrm>
            <a:off x="695598" y="1159132"/>
            <a:ext cx="112121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внимательно оба выражения и попробуйте определить их смысл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xmlns="" id="{01D304A3-96AF-F591-CC9E-37D71A62D76F}"/>
                  </a:ext>
                </a:extLst>
              </p14:cNvPr>
              <p14:cNvContentPartPr/>
              <p14:nvPr/>
            </p14:nvContentPartPr>
            <p14:xfrm>
              <a:off x="993960" y="2264760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01D304A3-96AF-F591-CC9E-37D71A62D7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4600" y="22554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xmlns="" id="{E21AF164-4DE9-5FA1-FF8D-7B1F13090F0E}"/>
                  </a:ext>
                </a:extLst>
              </p14:cNvPr>
              <p14:cNvContentPartPr/>
              <p14:nvPr/>
            </p14:nvContentPartPr>
            <p14:xfrm>
              <a:off x="86400" y="2294280"/>
              <a:ext cx="41040" cy="45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E21AF164-4DE9-5FA1-FF8D-7B1F13090F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40" y="2284920"/>
                <a:ext cx="59760" cy="640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EFAFA8-44D1-1873-786D-BC53DA5C35BA}"/>
              </a:ext>
            </a:extLst>
          </p:cNvPr>
          <p:cNvSpPr txBox="1"/>
          <p:nvPr/>
        </p:nvSpPr>
        <p:spPr>
          <a:xfrm>
            <a:off x="616085" y="2108808"/>
            <a:ext cx="11219992" cy="28623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</a:rPr>
              <a:t>«</a:t>
            </a:r>
            <a:r>
              <a:rPr lang="ru-RU" sz="6000" b="1" dirty="0">
                <a:solidFill>
                  <a:srgbClr val="002060"/>
                </a:solidFill>
                <a:latin typeface="Century" pitchFamily="18" charset="0"/>
              </a:rPr>
              <a:t>Н</a:t>
            </a: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</a:rPr>
              <a:t>е строй дом на песке»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</a:rPr>
              <a:t>ИЛИ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cs typeface="Times New Roman" pitchFamily="18" charset="0"/>
              </a:rPr>
              <a:t>«Дом,</a:t>
            </a:r>
            <a:r>
              <a:rPr kumimoji="0" lang="ru-RU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cs typeface="Times New Roman" pitchFamily="18" charset="0"/>
              </a:rPr>
              <a:t> </a:t>
            </a: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" pitchFamily="18" charset="0"/>
                <a:cs typeface="Times New Roman" pitchFamily="18" charset="0"/>
              </a:rPr>
              <a:t>построенный на песке»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E438D58-BF10-5205-70CE-B2221470DC7F}"/>
              </a:ext>
            </a:extLst>
          </p:cNvPr>
          <p:cNvSpPr txBox="1"/>
          <p:nvPr/>
        </p:nvSpPr>
        <p:spPr>
          <a:xfrm>
            <a:off x="1888482" y="5228308"/>
            <a:ext cx="9710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Вспомните, что такое пословица? А что такое фразеологизм?</a:t>
            </a: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4C0F79-3FBF-9CC9-E99A-58C394AFC20A}"/>
              </a:ext>
            </a:extLst>
          </p:cNvPr>
          <p:cNvSpPr txBox="1"/>
          <p:nvPr/>
        </p:nvSpPr>
        <p:spPr>
          <a:xfrm>
            <a:off x="4735751" y="2440123"/>
            <a:ext cx="298065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ПОСЛОВИЦА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E309604-D076-9BD3-5235-4CA3239C35C9}"/>
              </a:ext>
            </a:extLst>
          </p:cNvPr>
          <p:cNvSpPr txBox="1"/>
          <p:nvPr/>
        </p:nvSpPr>
        <p:spPr>
          <a:xfrm>
            <a:off x="4475668" y="4237018"/>
            <a:ext cx="382362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ФРАЗЕОЛОГИЗМ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40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E47538-DD8B-73EC-ED75-A53EEB37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A6AFDE8-B209-CD7B-3737-57370F99F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6</a:t>
            </a:fld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2CA1E753-79DE-A6A3-F0E8-9F4956969DEB}"/>
              </a:ext>
            </a:extLst>
          </p:cNvPr>
          <p:cNvCxnSpPr>
            <a:cxnSpLocks/>
          </p:cNvCxnSpPr>
          <p:nvPr/>
        </p:nvCxnSpPr>
        <p:spPr bwMode="auto">
          <a:xfrm>
            <a:off x="282311" y="605465"/>
            <a:ext cx="21785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48FF23-CDDE-E4D0-06F7-5C629E8124B3}"/>
              </a:ext>
            </a:extLst>
          </p:cNvPr>
          <p:cNvSpPr txBox="1"/>
          <p:nvPr/>
        </p:nvSpPr>
        <p:spPr>
          <a:xfrm>
            <a:off x="201012" y="20464"/>
            <a:ext cx="2412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cap="all" dirty="0">
                <a:solidFill>
                  <a:schemeClr val="tx2"/>
                </a:solidFill>
                <a:ea typeface="Raleway Medium"/>
                <a:cs typeface="Raleway Medium"/>
              </a:rPr>
              <a:t>Изобразительное искусство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6AE62E-AD03-3A54-F2D2-9F682E0D8508}"/>
              </a:ext>
            </a:extLst>
          </p:cNvPr>
          <p:cNvSpPr txBox="1"/>
          <p:nvPr/>
        </p:nvSpPr>
        <p:spPr>
          <a:xfrm>
            <a:off x="3288251" y="98380"/>
            <a:ext cx="6444327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визуальным рядом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84F5CED-0F70-9B4E-0E33-E8266E29A99B}"/>
              </a:ext>
            </a:extLst>
          </p:cNvPr>
          <p:cNvSpPr txBox="1"/>
          <p:nvPr/>
        </p:nvSpPr>
        <p:spPr>
          <a:xfrm>
            <a:off x="1240729" y="899457"/>
            <a:ext cx="9849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общего на этих фотографиях и что отличает их друг от друга?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xmlns="" id="{826EB523-7A51-CF2F-08BD-16704A031483}"/>
                  </a:ext>
                </a:extLst>
              </p14:cNvPr>
              <p14:cNvContentPartPr/>
              <p14:nvPr/>
            </p14:nvContentPartPr>
            <p14:xfrm>
              <a:off x="993960" y="2264760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826EB523-7A51-CF2F-08BD-16704A03148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4600" y="22554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xmlns="" id="{DDD601E3-10B6-15AD-1575-0DDBAD61D433}"/>
                  </a:ext>
                </a:extLst>
              </p14:cNvPr>
              <p14:cNvContentPartPr/>
              <p14:nvPr/>
            </p14:nvContentPartPr>
            <p14:xfrm>
              <a:off x="86400" y="2294280"/>
              <a:ext cx="41040" cy="45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DDD601E3-10B6-15AD-1575-0DDBAD61D4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40" y="2284920"/>
                <a:ext cx="59760" cy="640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6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4E7BA6B3-22AD-FB57-9B58-E6E1A99B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621" t="18287" r="24188" b="12523"/>
          <a:stretch>
            <a:fillRect/>
          </a:stretch>
        </p:blipFill>
        <p:spPr bwMode="auto">
          <a:xfrm>
            <a:off x="43858" y="1715179"/>
            <a:ext cx="4018236" cy="373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8" descr="Изо, 4 класс, Города в пустыне. Архитектура народов мира. Мечеть.pptx">
            <a:extLst>
              <a:ext uri="{FF2B5EF4-FFF2-40B4-BE49-F238E27FC236}">
                <a16:creationId xmlns:a16="http://schemas.microsoft.com/office/drawing/2014/main" xmlns="" id="{E387A602-71AF-C378-FB6F-EC785C83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1370" t="21026" r="22325" b="11415"/>
          <a:stretch>
            <a:fillRect/>
          </a:stretch>
        </p:blipFill>
        <p:spPr bwMode="auto">
          <a:xfrm>
            <a:off x="4156346" y="1715179"/>
            <a:ext cx="4018236" cy="373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2" descr="Picture background">
            <a:extLst>
              <a:ext uri="{FF2B5EF4-FFF2-40B4-BE49-F238E27FC236}">
                <a16:creationId xmlns:a16="http://schemas.microsoft.com/office/drawing/2014/main" xmlns="" id="{1177041F-BABC-1CCC-40ED-7ABCBD690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68834" y="1715179"/>
            <a:ext cx="3836765" cy="373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4358005-B7DE-BE7E-96B0-ED5E9CFC74FC}"/>
              </a:ext>
            </a:extLst>
          </p:cNvPr>
          <p:cNvSpPr/>
          <p:nvPr/>
        </p:nvSpPr>
        <p:spPr>
          <a:xfrm>
            <a:off x="5728137" y="6157699"/>
            <a:ext cx="6642537" cy="877159"/>
          </a:xfrm>
          <a:prstGeom prst="rect">
            <a:avLst/>
          </a:prstGeom>
        </p:spPr>
        <p:txBody>
          <a:bodyPr wrap="square" lIns="91435" tIns="45718" rIns="91435" bIns="45718">
            <a:spAutoFit/>
          </a:bodyPr>
          <a:lstStyle/>
          <a:p>
            <a:pPr defTabSz="914309"/>
            <a:r>
              <a:rPr lang="en-US" sz="3200" b="1" dirty="0">
                <a:solidFill>
                  <a:prstClr val="black"/>
                </a:solidFill>
                <a:latin typeface="Edwardian Script ITC" panose="030303020407070D0804" pitchFamily="66" charset="0"/>
                <a:hlinkClick r:id="rId9"/>
              </a:rPr>
              <a:t>https://www.airpano.ru/360photo/dubai-uae-best/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  <a:p>
            <a:pPr defTabSz="914309"/>
            <a:endParaRPr lang="ru-RU" sz="1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EC7187-6A01-CE61-48CE-6A5E4FDECEB2}"/>
              </a:ext>
            </a:extLst>
          </p:cNvPr>
          <p:cNvSpPr txBox="1"/>
          <p:nvPr/>
        </p:nvSpPr>
        <p:spPr>
          <a:xfrm>
            <a:off x="127440" y="5559291"/>
            <a:ext cx="6038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МОЖНО 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ПОСТРОИТЬ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 ПУСТЫНЕ?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03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511576-A02F-9638-E76D-BF3F96668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C927F9A-29CC-B403-95C4-FE1EF6DCC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7</a:t>
            </a:fld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70BC767F-7DD5-2A55-FB57-1E1F8C4C5EAB}"/>
              </a:ext>
            </a:extLst>
          </p:cNvPr>
          <p:cNvCxnSpPr>
            <a:cxnSpLocks/>
          </p:cNvCxnSpPr>
          <p:nvPr/>
        </p:nvCxnSpPr>
        <p:spPr bwMode="auto">
          <a:xfrm>
            <a:off x="282311" y="605465"/>
            <a:ext cx="21785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F7800B-EF47-7F08-295A-D54F1B492CE8}"/>
              </a:ext>
            </a:extLst>
          </p:cNvPr>
          <p:cNvSpPr txBox="1"/>
          <p:nvPr/>
        </p:nvSpPr>
        <p:spPr>
          <a:xfrm>
            <a:off x="201012" y="20464"/>
            <a:ext cx="24121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cap="all" dirty="0">
                <a:solidFill>
                  <a:schemeClr val="tx2"/>
                </a:solidFill>
                <a:ea typeface="Raleway Medium"/>
                <a:cs typeface="Raleway Medium"/>
              </a:rPr>
              <a:t>Изобразительное искусство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xmlns="" id="{81D15107-EE57-A069-F637-B4A644D99035}"/>
                  </a:ext>
                </a:extLst>
              </p14:cNvPr>
              <p14:cNvContentPartPr/>
              <p14:nvPr/>
            </p14:nvContentPartPr>
            <p14:xfrm>
              <a:off x="993960" y="2264760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81D15107-EE57-A069-F637-B4A644D9903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4600" y="22554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xmlns="" id="{2513CE84-6F44-BC58-1613-0803E09BC24D}"/>
                  </a:ext>
                </a:extLst>
              </p14:cNvPr>
              <p14:cNvContentPartPr/>
              <p14:nvPr/>
            </p14:nvContentPartPr>
            <p14:xfrm>
              <a:off x="86400" y="2294280"/>
              <a:ext cx="41040" cy="45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513CE84-6F44-BC58-1613-0803E09BC2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40" y="2284920"/>
                <a:ext cx="59760" cy="640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CB3CEE-AE05-A69D-3927-45DDF1E3284F}"/>
              </a:ext>
            </a:extLst>
          </p:cNvPr>
          <p:cNvSpPr txBox="1"/>
          <p:nvPr/>
        </p:nvSpPr>
        <p:spPr>
          <a:xfrm>
            <a:off x="3536731" y="20464"/>
            <a:ext cx="5118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6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</a:t>
            </a:r>
            <a:endParaRPr lang="en-US" dirty="0"/>
          </a:p>
        </p:txBody>
      </p:sp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xmlns="" id="{1800AF51-6032-5295-7854-97C7FEC0C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358865"/>
            <a:ext cx="3921911" cy="455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Picture background">
            <a:extLst>
              <a:ext uri="{FF2B5EF4-FFF2-40B4-BE49-F238E27FC236}">
                <a16:creationId xmlns:a16="http://schemas.microsoft.com/office/drawing/2014/main" xmlns="" id="{F7F18338-D621-3058-AA5A-2577CEBC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8311" y="1358865"/>
            <a:ext cx="4042531" cy="455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Picture background">
            <a:extLst>
              <a:ext uri="{FF2B5EF4-FFF2-40B4-BE49-F238E27FC236}">
                <a16:creationId xmlns:a16="http://schemas.microsoft.com/office/drawing/2014/main" xmlns="" id="{13E2C056-8DCF-5DD5-9798-F94509048816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2178" y="1358865"/>
            <a:ext cx="3983422" cy="455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BD448A-B1E4-4611-F473-56F3C15ECE41}"/>
              </a:ext>
            </a:extLst>
          </p:cNvPr>
          <p:cNvSpPr txBox="1"/>
          <p:nvPr/>
        </p:nvSpPr>
        <p:spPr>
          <a:xfrm>
            <a:off x="1261750" y="728123"/>
            <a:ext cx="9849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общего на этих фотографиях и что отличает их друг от друга?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829580-6D48-6227-B6C9-368A5B4A5850}"/>
              </a:ext>
            </a:extLst>
          </p:cNvPr>
          <p:cNvSpPr txBox="1"/>
          <p:nvPr/>
        </p:nvSpPr>
        <p:spPr>
          <a:xfrm>
            <a:off x="0" y="6043907"/>
            <a:ext cx="6684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АРХИТЕКТУРА НАРОДОВ МИРА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64B6D0-71BE-D196-D2C3-748F6D6E4431}"/>
              </a:ext>
            </a:extLst>
          </p:cNvPr>
          <p:cNvSpPr txBox="1"/>
          <p:nvPr/>
        </p:nvSpPr>
        <p:spPr>
          <a:xfrm>
            <a:off x="11409" y="1351154"/>
            <a:ext cx="125034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Сакля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0DEC86-8014-9A39-B7CE-0F77F71B053C}"/>
              </a:ext>
            </a:extLst>
          </p:cNvPr>
          <p:cNvSpPr txBox="1"/>
          <p:nvPr/>
        </p:nvSpPr>
        <p:spPr>
          <a:xfrm>
            <a:off x="4001650" y="1358865"/>
            <a:ext cx="125034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ACE76AC-85A4-EC92-2442-19FF54DCF738}"/>
              </a:ext>
            </a:extLst>
          </p:cNvPr>
          <p:cNvSpPr txBox="1"/>
          <p:nvPr/>
        </p:nvSpPr>
        <p:spPr>
          <a:xfrm>
            <a:off x="5306809" y="1358865"/>
            <a:ext cx="2664839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круглое каркасное жилище, покрытое войлоком или кожей, которое легко собирается и разбирается, что идеально подходит для кочевого образа жизни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841E4F-926B-2E7F-9673-B20991602528}"/>
              </a:ext>
            </a:extLst>
          </p:cNvPr>
          <p:cNvSpPr txBox="1"/>
          <p:nvPr/>
        </p:nvSpPr>
        <p:spPr>
          <a:xfrm>
            <a:off x="1453139" y="1358865"/>
            <a:ext cx="23738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каменное 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сооружение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8298E6E-2645-F2E9-A387-5853D158B907}"/>
              </a:ext>
            </a:extLst>
          </p:cNvPr>
          <p:cNvSpPr txBox="1"/>
          <p:nvPr/>
        </p:nvSpPr>
        <p:spPr>
          <a:xfrm>
            <a:off x="9481628" y="1358865"/>
            <a:ext cx="262051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мусульманское молитвенное  архитектурное сооружение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86FD282-67CC-A0FA-C183-699A3B501A85}"/>
              </a:ext>
            </a:extLst>
          </p:cNvPr>
          <p:cNvSpPr txBox="1"/>
          <p:nvPr/>
        </p:nvSpPr>
        <p:spPr>
          <a:xfrm>
            <a:off x="8137241" y="1358865"/>
            <a:ext cx="134438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Мечеть</a:t>
            </a:r>
          </a:p>
        </p:txBody>
      </p:sp>
    </p:spTree>
    <p:extLst>
      <p:ext uri="{BB962C8B-B14F-4D97-AF65-F5344CB8AC3E}">
        <p14:creationId xmlns:p14="http://schemas.microsoft.com/office/powerpoint/2010/main" val="3714319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6" grpId="0" animBg="1"/>
      <p:bldP spid="19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F529BD-C936-C39B-37EE-3E912B600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202BF3F-2EF5-BAE8-D976-4D495CC73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8</a:t>
            </a:fld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948563DB-6B35-063A-DEBE-77A6751BDEF5}"/>
              </a:ext>
            </a:extLst>
          </p:cNvPr>
          <p:cNvCxnSpPr>
            <a:cxnSpLocks/>
          </p:cNvCxnSpPr>
          <p:nvPr/>
        </p:nvCxnSpPr>
        <p:spPr bwMode="auto">
          <a:xfrm>
            <a:off x="397925" y="767640"/>
            <a:ext cx="30599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xmlns="" id="{CBEBF677-E9A0-A797-4CA5-9610393E4E96}"/>
                  </a:ext>
                </a:extLst>
              </p14:cNvPr>
              <p14:cNvContentPartPr/>
              <p14:nvPr/>
            </p14:nvContentPartPr>
            <p14:xfrm>
              <a:off x="993960" y="2264760"/>
              <a:ext cx="360" cy="36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CBEBF677-E9A0-A797-4CA5-9610393E4E9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4600" y="225540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xmlns="" id="{27FA7318-45D0-B11E-092F-CADE19FB8196}"/>
                  </a:ext>
                </a:extLst>
              </p14:cNvPr>
              <p14:cNvContentPartPr/>
              <p14:nvPr/>
            </p14:nvContentPartPr>
            <p14:xfrm>
              <a:off x="86400" y="2294280"/>
              <a:ext cx="41040" cy="45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7FA7318-45D0-B11E-092F-CADE19FB81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40" y="2284920"/>
                <a:ext cx="59760" cy="640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3D6019-5D26-D6A9-A265-18F0C5861B04}"/>
              </a:ext>
            </a:extLst>
          </p:cNvPr>
          <p:cNvSpPr txBox="1"/>
          <p:nvPr/>
        </p:nvSpPr>
        <p:spPr>
          <a:xfrm>
            <a:off x="324353" y="28976"/>
            <a:ext cx="40675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города в пустыне. </a:t>
            </a:r>
          </a:p>
          <a:p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06428F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АРХИТЕКТУРА НАРОДОВ МИРА. </a:t>
            </a:r>
          </a:p>
          <a:p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r 18pt"/>
                <a:ea typeface="Raleway Medium"/>
                <a:cs typeface="Raleway Medium"/>
              </a:rPr>
              <a:t>мЕЧЕТЬ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59F5B8-0EAD-54BC-3BCC-64709E962749}"/>
              </a:ext>
            </a:extLst>
          </p:cNvPr>
          <p:cNvSpPr txBox="1"/>
          <p:nvPr/>
        </p:nvSpPr>
        <p:spPr>
          <a:xfrm>
            <a:off x="397925" y="800772"/>
            <a:ext cx="41620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</a:t>
            </a:r>
            <a:r>
              <a:rPr kumimoji="0" lang="ru-RU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научишься: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изображать мечеть</a:t>
            </a:r>
          </a:p>
        </p:txBody>
      </p:sp>
      <p:pic>
        <p:nvPicPr>
          <p:cNvPr id="19" name="Рисунок 18" descr="Изображение выглядит как на открытом воздухе, небо, лодка, карти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A50F105B-B4BE-1722-9A6B-27BF3408B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24" y="767640"/>
            <a:ext cx="7307624" cy="5315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A43DA9-E4AB-B5AE-B4A7-50C3464EF8B8}"/>
              </a:ext>
            </a:extLst>
          </p:cNvPr>
          <p:cNvSpPr txBox="1"/>
          <p:nvPr/>
        </p:nvSpPr>
        <p:spPr>
          <a:xfrm>
            <a:off x="5197831" y="6132045"/>
            <a:ext cx="60320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«Вид Константинополя и Босфора»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9115992-BF25-2060-7704-14A130A74527}"/>
              </a:ext>
            </a:extLst>
          </p:cNvPr>
          <p:cNvSpPr txBox="1"/>
          <p:nvPr/>
        </p:nvSpPr>
        <p:spPr>
          <a:xfrm>
            <a:off x="783708" y="5259362"/>
            <a:ext cx="36559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Константинович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Айвазовский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(1817-1900)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180B6CE-D426-487D-C0B7-18F1D9FD2A9A}"/>
              </a:ext>
            </a:extLst>
          </p:cNvPr>
          <p:cNvSpPr txBox="1"/>
          <p:nvPr/>
        </p:nvSpPr>
        <p:spPr>
          <a:xfrm>
            <a:off x="783708" y="6393655"/>
            <a:ext cx="33905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художник-маринист</a:t>
            </a:r>
          </a:p>
        </p:txBody>
      </p:sp>
      <p:pic>
        <p:nvPicPr>
          <p:cNvPr id="1026" name="Picture 2" descr="Автопортрет. 1874. Холст, масло. 74 × 58 см. Уффици, Флоренция">
            <a:extLst>
              <a:ext uri="{FF2B5EF4-FFF2-40B4-BE49-F238E27FC236}">
                <a16:creationId xmlns:a16="http://schemas.microsoft.com/office/drawing/2014/main" xmlns="" id="{65AEEB74-20FF-A23D-7D51-59FC37DF9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0" y="1942460"/>
            <a:ext cx="2921248" cy="320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423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3" grpId="0" build="allAtOnce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0061" y="4457257"/>
            <a:ext cx="5652077" cy="1272246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latin typeface="+mn-lt"/>
              </a:rPr>
              <a:t>Голубая мечеть в Стамбуле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846621" y="1254807"/>
            <a:ext cx="6345379" cy="86395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i="1" dirty="0" smtClean="0">
                <a:solidFill>
                  <a:schemeClr val="tx1"/>
                </a:solidFill>
              </a:rPr>
              <a:t>Мечеть «Сердце Чечни» в Грозном</a:t>
            </a:r>
            <a:endParaRPr lang="ru-RU" sz="3200" i="1" dirty="0">
              <a:solidFill>
                <a:schemeClr val="tx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A1A6B-6BA6-429E-B141-01F20825D3EF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028" name="Picture 4" descr="C:\Users\SS\Downloads\34386ecb04fb3fd8fc96c7c713c48c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6434"/>
          <a:stretch/>
        </p:blipFill>
        <p:spPr bwMode="auto">
          <a:xfrm>
            <a:off x="519545" y="585346"/>
            <a:ext cx="5478086" cy="413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S\Downloads\68978958696858969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4" b="14597"/>
          <a:stretch/>
        </p:blipFill>
        <p:spPr bwMode="auto">
          <a:xfrm>
            <a:off x="6255326" y="1915383"/>
            <a:ext cx="5396345" cy="452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Умножай, дели, играй">
  <a:themeElements>
    <a:clrScheme name="Просвещение">
      <a:dk1>
        <a:sysClr val="windowText" lastClr="000000"/>
      </a:dk1>
      <a:lt1>
        <a:sysClr val="window" lastClr="FFFFFF"/>
      </a:lt1>
      <a:dk2>
        <a:srgbClr val="06428F"/>
      </a:dk2>
      <a:lt2>
        <a:srgbClr val="0C4C87"/>
      </a:lt2>
      <a:accent1>
        <a:srgbClr val="0883D7"/>
      </a:accent1>
      <a:accent2>
        <a:srgbClr val="11A860"/>
      </a:accent2>
      <a:accent3>
        <a:srgbClr val="4FD09F"/>
      </a:accent3>
      <a:accent4>
        <a:srgbClr val="1E94A2"/>
      </a:accent4>
      <a:accent5>
        <a:srgbClr val="23D1DF"/>
      </a:accent5>
      <a:accent6>
        <a:srgbClr val="ECA438"/>
      </a:accent6>
      <a:hlink>
        <a:srgbClr val="0563C1"/>
      </a:hlink>
      <a:folHlink>
        <a:srgbClr val="954F72"/>
      </a:folHlink>
    </a:clrScheme>
    <a:fontScheme name="Другая 59">
      <a:majorFont>
        <a:latin typeface="Arial"/>
        <a:ea typeface=""/>
        <a:cs typeface=""/>
      </a:majorFont>
      <a:minorFont>
        <a:latin typeface="Inter 18p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Августовки пленар_короткие_редизайн_v3.1</Template>
  <TotalTime>8998</TotalTime>
  <Words>771</Words>
  <Application>Microsoft Office PowerPoint</Application>
  <DocSecurity>0</DocSecurity>
  <PresentationFormat>Произвольный</PresentationFormat>
  <Paragraphs>180</Paragraphs>
  <Slides>27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Raleway Medium</vt:lpstr>
      <vt:lpstr>Century</vt:lpstr>
      <vt:lpstr>Times New Roman</vt:lpstr>
      <vt:lpstr>Inter 18pt</vt:lpstr>
      <vt:lpstr>Wingdings</vt:lpstr>
      <vt:lpstr>Edwardian Script ITC</vt:lpstr>
      <vt:lpstr>Helvetica</vt:lpstr>
      <vt:lpstr>Умножай, дели, играй</vt:lpstr>
      <vt:lpstr>Тема Office</vt:lpstr>
      <vt:lpstr>Презентация PowerPoint</vt:lpstr>
      <vt:lpstr>Презентация PowerPoint</vt:lpstr>
      <vt:lpstr>Презентация PowerPoint</vt:lpstr>
      <vt:lpstr>Посмотрите на карту и назовите места, в которых располагается пустыня</vt:lpstr>
      <vt:lpstr>Презентация PowerPoint</vt:lpstr>
      <vt:lpstr>Презентация PowerPoint</vt:lpstr>
      <vt:lpstr>Презентация PowerPoint</vt:lpstr>
      <vt:lpstr>Презентация PowerPoint</vt:lpstr>
      <vt:lpstr>Голубая мечеть в Стамбуле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Лариса</cp:lastModifiedBy>
  <cp:revision>1281</cp:revision>
  <dcterms:created xsi:type="dcterms:W3CDTF">2024-03-18T15:58:03Z</dcterms:created>
  <dcterms:modified xsi:type="dcterms:W3CDTF">2026-02-25T09:02:36Z</dcterms:modified>
  <cp:category/>
  <dc:identifier/>
  <cp:contentStatus/>
  <dc:language/>
  <cp:version/>
</cp:coreProperties>
</file>