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3"/>
  </p:notesMasterIdLst>
  <p:sldIdLst>
    <p:sldId id="433" r:id="rId2"/>
    <p:sldId id="396" r:id="rId3"/>
    <p:sldId id="406" r:id="rId4"/>
    <p:sldId id="408" r:id="rId5"/>
    <p:sldId id="434" r:id="rId6"/>
    <p:sldId id="409" r:id="rId7"/>
    <p:sldId id="437" r:id="rId8"/>
    <p:sldId id="405" r:id="rId9"/>
    <p:sldId id="398" r:id="rId10"/>
    <p:sldId id="402" r:id="rId11"/>
    <p:sldId id="399" r:id="rId12"/>
    <p:sldId id="404" r:id="rId13"/>
    <p:sldId id="440" r:id="rId14"/>
    <p:sldId id="410" r:id="rId15"/>
    <p:sldId id="296" r:id="rId16"/>
    <p:sldId id="297" r:id="rId17"/>
    <p:sldId id="411" r:id="rId18"/>
    <p:sldId id="389" r:id="rId19"/>
    <p:sldId id="390" r:id="rId20"/>
    <p:sldId id="412" r:id="rId21"/>
    <p:sldId id="420" r:id="rId22"/>
    <p:sldId id="421" r:id="rId23"/>
    <p:sldId id="422" r:id="rId24"/>
    <p:sldId id="439" r:id="rId25"/>
    <p:sldId id="325" r:id="rId26"/>
    <p:sldId id="428" r:id="rId27"/>
    <p:sldId id="425" r:id="rId28"/>
    <p:sldId id="431" r:id="rId29"/>
    <p:sldId id="435" r:id="rId30"/>
    <p:sldId id="436" r:id="rId31"/>
    <p:sldId id="427" r:id="rId32"/>
    <p:sldId id="337" r:id="rId33"/>
    <p:sldId id="388" r:id="rId34"/>
    <p:sldId id="340" r:id="rId35"/>
    <p:sldId id="441" r:id="rId36"/>
    <p:sldId id="432" r:id="rId37"/>
    <p:sldId id="417" r:id="rId38"/>
    <p:sldId id="418" r:id="rId39"/>
    <p:sldId id="438" r:id="rId40"/>
    <p:sldId id="442" r:id="rId41"/>
    <p:sldId id="392" r:id="rId42"/>
  </p:sldIdLst>
  <p:sldSz cx="9144000" cy="5143500" type="screen16x9"/>
  <p:notesSz cx="6858000" cy="994727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36" roundtripDataSignature="AMtx7mi075tH5Cu2+YFNjd4joRnIKkxQ8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5FD"/>
    <a:srgbClr val="E8E6FA"/>
    <a:srgbClr val="FFFFFF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64" autoAdjust="0"/>
    <p:restoredTop sz="93212" autoAdjust="0"/>
  </p:normalViewPr>
  <p:slideViewPr>
    <p:cSldViewPr snapToGrid="0">
      <p:cViewPr varScale="1">
        <p:scale>
          <a:sx n="118" d="100"/>
          <a:sy n="118" d="100"/>
        </p:scale>
        <p:origin x="346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138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13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136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13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144224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11868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p82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49315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p85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5" name="Google Shape;1595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131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1f736f8379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g31f736f8379_0_37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ru-RU" sz="1200" b="1">
                <a:solidFill>
                  <a:schemeClr val="dk1"/>
                </a:solidFill>
              </a:rPr>
              <a:t>Открытие нового знания. Моделирование жанра произведения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ru-RU" sz="1200">
                <a:solidFill>
                  <a:schemeClr val="dk1"/>
                </a:solidFill>
              </a:rPr>
              <a:t>— Ребята, на уроках литературного чтения мы учимся не только понимать содержание произведений. Сегодня мы с вами будем учиться моделировать обложки произведений.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ru-RU" sz="1200">
                <a:solidFill>
                  <a:schemeClr val="dk1"/>
                </a:solidFill>
              </a:rPr>
              <a:t>— Что означает моделировать?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ru-RU" sz="1200">
                <a:solidFill>
                  <a:schemeClr val="dk1"/>
                </a:solidFill>
              </a:rPr>
              <a:t>— Мы с вами послушали рассказ «Лисичкин хлеб».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>
                <a:solidFill>
                  <a:schemeClr val="dk1"/>
                </a:solidFill>
              </a:rPr>
              <a:t>— Поработайте в парах и создайте модель обложки. На экране для вас напоминание о том, каким способом мы передаём на модели особенности произведения. Распределите обязанности. Пусть кто-то из вас даёт характеристики, а кто-то выстраивает модель.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ru-RU" sz="1200">
                <a:solidFill>
                  <a:schemeClr val="dk1"/>
                </a:solidFill>
              </a:rPr>
              <a:t>— Некоторые из вас умеют читать и писать. Эти дети могут записать автора наверху обложки и название его произведения внизу обложки. Чуть позже я покажу модель, на которой мы будем это выполнять. Дети, которые ещё не умеют читать и обязательно этому научатся вместе с остальными — вам нужно написать автора и название книги с помощью модели слов и предложений.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Arial"/>
              <a:buNone/>
            </a:pPr>
            <a:endParaRPr sz="1200" i="1">
              <a:solidFill>
                <a:srgbClr val="2F2F45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5562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2201b8e01c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g32201b8e01c_0_358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b="1">
                <a:solidFill>
                  <a:schemeClr val="dk1"/>
                </a:solidFill>
              </a:rPr>
              <a:t>Проверка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>
                <a:solidFill>
                  <a:schemeClr val="dk1"/>
                </a:solidFill>
              </a:rPr>
              <a:t>— Давайте проверим, что получилось у ребят, которые смогли записать автора и название произведения. (Ребята представляют свои работы.)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>
                <a:solidFill>
                  <a:schemeClr val="dk1"/>
                </a:solidFill>
              </a:rPr>
              <a:t>— Почему так обозначено произведение? Докажите свой выбор.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2F2F45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8243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3950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41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4803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p42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9658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2203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p42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9701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p42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373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p70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5030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p82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1851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E1DCFA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133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5260" y="345057"/>
            <a:ext cx="8448496" cy="445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33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35589" y="4895491"/>
            <a:ext cx="862643" cy="13759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33"/>
          <p:cNvSpPr txBox="1">
            <a:spLocks noGrp="1"/>
          </p:cNvSpPr>
          <p:nvPr>
            <p:ph type="title"/>
          </p:nvPr>
        </p:nvSpPr>
        <p:spPr>
          <a:xfrm>
            <a:off x="623250" y="716525"/>
            <a:ext cx="7902300" cy="7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3000"/>
              <a:buFont typeface="Verdana"/>
              <a:buNone/>
              <a:defRPr sz="30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3000"/>
              <a:buFont typeface="Verdana"/>
              <a:buNone/>
              <a:defRPr sz="30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3000"/>
              <a:buFont typeface="Verdana"/>
              <a:buNone/>
              <a:defRPr sz="30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3000"/>
              <a:buFont typeface="Verdana"/>
              <a:buNone/>
              <a:defRPr sz="30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3000"/>
              <a:buFont typeface="Verdana"/>
              <a:buNone/>
              <a:defRPr sz="30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3000"/>
              <a:buFont typeface="Verdana"/>
              <a:buNone/>
              <a:defRPr sz="30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3000"/>
              <a:buFont typeface="Verdana"/>
              <a:buNone/>
              <a:defRPr sz="30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3000"/>
              <a:buFont typeface="Verdana"/>
              <a:buNone/>
              <a:defRPr sz="30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3000"/>
              <a:buFont typeface="Verdana"/>
              <a:buNone/>
              <a:defRPr sz="30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4" name="Google Shape;14;p133"/>
          <p:cNvSpPr>
            <a:spLocks noGrp="1"/>
          </p:cNvSpPr>
          <p:nvPr>
            <p:ph type="pic" idx="2"/>
          </p:nvPr>
        </p:nvSpPr>
        <p:spPr>
          <a:xfrm>
            <a:off x="1614088" y="1794154"/>
            <a:ext cx="1509000" cy="1476900"/>
          </a:xfrm>
          <a:prstGeom prst="roundRect">
            <a:avLst>
              <a:gd name="adj" fmla="val 16667"/>
            </a:avLst>
          </a:prstGeom>
          <a:solidFill>
            <a:srgbClr val="E1DCFA"/>
          </a:solidFill>
          <a:ln>
            <a:noFill/>
          </a:ln>
        </p:spPr>
      </p:sp>
      <p:sp>
        <p:nvSpPr>
          <p:cNvPr id="15" name="Google Shape;15;p133"/>
          <p:cNvSpPr>
            <a:spLocks noGrp="1"/>
          </p:cNvSpPr>
          <p:nvPr>
            <p:ph type="pic" idx="3"/>
          </p:nvPr>
        </p:nvSpPr>
        <p:spPr>
          <a:xfrm>
            <a:off x="3815000" y="1794154"/>
            <a:ext cx="1509000" cy="1476900"/>
          </a:xfrm>
          <a:prstGeom prst="roundRect">
            <a:avLst>
              <a:gd name="adj" fmla="val 16667"/>
            </a:avLst>
          </a:prstGeom>
          <a:solidFill>
            <a:srgbClr val="E1DCFA"/>
          </a:solidFill>
          <a:ln>
            <a:noFill/>
          </a:ln>
        </p:spPr>
      </p:sp>
      <p:sp>
        <p:nvSpPr>
          <p:cNvPr id="16" name="Google Shape;16;p133"/>
          <p:cNvSpPr>
            <a:spLocks noGrp="1"/>
          </p:cNvSpPr>
          <p:nvPr>
            <p:ph type="pic" idx="4"/>
          </p:nvPr>
        </p:nvSpPr>
        <p:spPr>
          <a:xfrm>
            <a:off x="6015888" y="1794154"/>
            <a:ext cx="1509000" cy="1476900"/>
          </a:xfrm>
          <a:prstGeom prst="roundRect">
            <a:avLst>
              <a:gd name="adj" fmla="val 16667"/>
            </a:avLst>
          </a:prstGeom>
          <a:solidFill>
            <a:srgbClr val="E1DCFA"/>
          </a:solidFill>
          <a:ln>
            <a:noFill/>
          </a:ln>
        </p:spPr>
      </p:sp>
      <p:sp>
        <p:nvSpPr>
          <p:cNvPr id="17" name="Google Shape;17;p133"/>
          <p:cNvSpPr txBox="1">
            <a:spLocks noGrp="1"/>
          </p:cNvSpPr>
          <p:nvPr>
            <p:ph type="subTitle" idx="1"/>
          </p:nvPr>
        </p:nvSpPr>
        <p:spPr>
          <a:xfrm>
            <a:off x="1340200" y="3380625"/>
            <a:ext cx="2056800" cy="9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600"/>
              <a:buFont typeface="Verdana"/>
              <a:buNone/>
              <a:defRPr sz="16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133"/>
          <p:cNvSpPr txBox="1">
            <a:spLocks noGrp="1"/>
          </p:cNvSpPr>
          <p:nvPr>
            <p:ph type="subTitle" idx="5"/>
          </p:nvPr>
        </p:nvSpPr>
        <p:spPr>
          <a:xfrm>
            <a:off x="3541100" y="3380625"/>
            <a:ext cx="2056800" cy="9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600"/>
              <a:buFont typeface="Verdana"/>
              <a:buNone/>
              <a:defRPr sz="16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133"/>
          <p:cNvSpPr txBox="1">
            <a:spLocks noGrp="1"/>
          </p:cNvSpPr>
          <p:nvPr>
            <p:ph type="subTitle" idx="6"/>
          </p:nvPr>
        </p:nvSpPr>
        <p:spPr>
          <a:xfrm>
            <a:off x="5742000" y="3380625"/>
            <a:ext cx="2056800" cy="9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600"/>
              <a:buFont typeface="Verdana"/>
              <a:buNone/>
              <a:defRPr sz="16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1">
  <p:cSld name="1_Title and body 1 1 17">
    <p:bg>
      <p:bgPr>
        <a:solidFill>
          <a:srgbClr val="E1DCFA"/>
        </a:solidFill>
        <a:effectLst/>
      </p:bgPr>
    </p:bg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1" name="Google Shape;1021;p259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5260" y="345057"/>
            <a:ext cx="8448496" cy="445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259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35589" y="4895491"/>
            <a:ext cx="862643" cy="137599"/>
          </a:xfrm>
          <a:prstGeom prst="rect">
            <a:avLst/>
          </a:prstGeom>
          <a:noFill/>
          <a:ln>
            <a:noFill/>
          </a:ln>
        </p:spPr>
      </p:pic>
      <p:sp>
        <p:nvSpPr>
          <p:cNvPr id="1023" name="Google Shape;1023;p259"/>
          <p:cNvSpPr txBox="1"/>
          <p:nvPr/>
        </p:nvSpPr>
        <p:spPr>
          <a:xfrm>
            <a:off x="512225" y="646750"/>
            <a:ext cx="4852500" cy="6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rPr>
              <a:t>Таблица (контур 4px или чуть больше по необходимости)</a:t>
            </a:r>
            <a:endParaRPr sz="1800" b="0" i="0" u="none" strike="noStrike" cap="none">
              <a:solidFill>
                <a:srgbClr val="2F2F4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24" name="Google Shape;1024;p259"/>
          <p:cNvSpPr/>
          <p:nvPr/>
        </p:nvSpPr>
        <p:spPr>
          <a:xfrm>
            <a:off x="588425" y="1528688"/>
            <a:ext cx="2149200" cy="493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E1DC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5" name="Google Shape;1025;p259"/>
          <p:cNvSpPr/>
          <p:nvPr/>
        </p:nvSpPr>
        <p:spPr>
          <a:xfrm>
            <a:off x="2994850" y="1528688"/>
            <a:ext cx="2149200" cy="493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BCEB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Название в 2 строки">
  <p:cSld name="1_Название в 2 строки 4"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58 1">
  <p:cSld name="CUSTOM_57_1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Google Shape;1028;p261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5260" y="345057"/>
            <a:ext cx="8448496" cy="445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Google Shape;1029;p2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3499" y="4894301"/>
            <a:ext cx="846750" cy="13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rgbClr val="E1DCFA"/>
        </a:solidFill>
        <a:effectLst/>
      </p:bgPr>
    </p:bg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Google Shape;1031;p262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35589" y="4895491"/>
            <a:ext cx="862642" cy="13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2" name="Google Shape;1032;p2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9525" y="345050"/>
            <a:ext cx="8444948" cy="445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033" name="Google Shape;1033;p262"/>
          <p:cNvSpPr txBox="1">
            <a:spLocks noGrp="1"/>
          </p:cNvSpPr>
          <p:nvPr>
            <p:ph type="title"/>
          </p:nvPr>
        </p:nvSpPr>
        <p:spPr>
          <a:xfrm>
            <a:off x="1580400" y="432275"/>
            <a:ext cx="5983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000"/>
              <a:buFont typeface="Verdana"/>
              <a:buNone/>
              <a:defRPr sz="20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3000"/>
              <a:buFont typeface="Verdana"/>
              <a:buNone/>
              <a:defRPr sz="30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3000"/>
              <a:buFont typeface="Verdana"/>
              <a:buNone/>
              <a:defRPr sz="30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3000"/>
              <a:buFont typeface="Verdana"/>
              <a:buNone/>
              <a:defRPr sz="30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3000"/>
              <a:buFont typeface="Verdana"/>
              <a:buNone/>
              <a:defRPr sz="30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3000"/>
              <a:buFont typeface="Verdana"/>
              <a:buNone/>
              <a:defRPr sz="30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3000"/>
              <a:buFont typeface="Verdana"/>
              <a:buNone/>
              <a:defRPr sz="30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3000"/>
              <a:buFont typeface="Verdana"/>
              <a:buNone/>
              <a:defRPr sz="30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3000"/>
              <a:buFont typeface="Verdana"/>
              <a:buNone/>
              <a:defRPr sz="30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36">
  <p:cSld name="CUSTOM_35">
    <p:bg>
      <p:bgPr>
        <a:solidFill>
          <a:srgbClr val="E1DCFA"/>
        </a:solidFill>
        <a:effectLst/>
      </p:bgPr>
    </p:bg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Google Shape;1035;p263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35589" y="4895491"/>
            <a:ext cx="862642" cy="13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6" name="Google Shape;1036;p263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5260" y="345057"/>
            <a:ext cx="8448494" cy="4453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7" name="Google Shape;1037;p2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0000" y="1362300"/>
            <a:ext cx="7359002" cy="2723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38" name="Google Shape;1038;p263"/>
          <p:cNvSpPr txBox="1">
            <a:spLocks noGrp="1"/>
          </p:cNvSpPr>
          <p:nvPr>
            <p:ph type="title"/>
          </p:nvPr>
        </p:nvSpPr>
        <p:spPr>
          <a:xfrm>
            <a:off x="1580400" y="432275"/>
            <a:ext cx="5983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000"/>
              <a:buFont typeface="Verdana"/>
              <a:buNone/>
              <a:defRPr sz="20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3000"/>
              <a:buFont typeface="Verdana"/>
              <a:buNone/>
              <a:defRPr sz="30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3000"/>
              <a:buFont typeface="Verdana"/>
              <a:buNone/>
              <a:defRPr sz="30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3000"/>
              <a:buFont typeface="Verdana"/>
              <a:buNone/>
              <a:defRPr sz="30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3000"/>
              <a:buFont typeface="Verdana"/>
              <a:buNone/>
              <a:defRPr sz="30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3000"/>
              <a:buFont typeface="Verdana"/>
              <a:buNone/>
              <a:defRPr sz="30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3000"/>
              <a:buFont typeface="Verdana"/>
              <a:buNone/>
              <a:defRPr sz="30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3000"/>
              <a:buFont typeface="Verdana"/>
              <a:buNone/>
              <a:defRPr sz="30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3000"/>
              <a:buFont typeface="Verdana"/>
              <a:buNone/>
              <a:defRPr sz="30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2">
  <p:cSld name="1_Custom Layout 12"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Google Shape;1040;p264" descr="Изображение выглядит как Детское искусство, мультфильм, иллюстрация, графическая вставка&#10;&#10;Автоматически созданное описание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3034"/>
            <a:ext cx="9144000" cy="5146534"/>
          </a:xfrm>
          <a:prstGeom prst="rect">
            <a:avLst/>
          </a:prstGeom>
          <a:noFill/>
          <a:ln>
            <a:noFill/>
          </a:ln>
        </p:spPr>
      </p:pic>
      <p:sp>
        <p:nvSpPr>
          <p:cNvPr id="1041" name="Google Shape;1041;p264"/>
          <p:cNvSpPr>
            <a:spLocks noGrp="1"/>
          </p:cNvSpPr>
          <p:nvPr>
            <p:ph type="title"/>
          </p:nvPr>
        </p:nvSpPr>
        <p:spPr>
          <a:xfrm>
            <a:off x="590552" y="684400"/>
            <a:ext cx="5471582" cy="1151486"/>
          </a:xfrm>
          <a:prstGeom prst="roundRect">
            <a:avLst>
              <a:gd name="adj" fmla="val 2230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216000" tIns="216000" rIns="216000" bIns="216000" anchor="ctr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3700"/>
              <a:buFont typeface="Verdana"/>
              <a:buNone/>
              <a:defRPr sz="37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3700"/>
              <a:buFont typeface="Verdana"/>
              <a:buNone/>
              <a:defRPr sz="37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3700"/>
              <a:buFont typeface="Verdana"/>
              <a:buNone/>
              <a:defRPr sz="37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3700"/>
              <a:buFont typeface="Verdana"/>
              <a:buNone/>
              <a:defRPr sz="37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3700"/>
              <a:buFont typeface="Verdana"/>
              <a:buNone/>
              <a:defRPr sz="37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3700"/>
              <a:buFont typeface="Verdana"/>
              <a:buNone/>
              <a:defRPr sz="37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3700"/>
              <a:buFont typeface="Verdana"/>
              <a:buNone/>
              <a:defRPr sz="37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3700"/>
              <a:buFont typeface="Verdana"/>
              <a:buNone/>
              <a:defRPr sz="37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3700"/>
              <a:buFont typeface="Verdana"/>
              <a:buNone/>
              <a:defRPr sz="37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pic>
        <p:nvPicPr>
          <p:cNvPr id="1042" name="Google Shape;1042;p2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3499" y="4894301"/>
            <a:ext cx="846750" cy="13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3">
  <p:cSld name="CUSTOM_22"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Google Shape;1044;p265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5260" y="345057"/>
            <a:ext cx="8448496" cy="445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p2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3499" y="4894301"/>
            <a:ext cx="846750" cy="13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46">
  <p:cSld name="CUSTOM_45"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7" name="Google Shape;1047;p266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5260" y="345057"/>
            <a:ext cx="8448496" cy="445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8" name="Google Shape;1048;p2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3499" y="4894301"/>
            <a:ext cx="846750" cy="13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51">
  <p:cSld name="CUSTOM_50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0" name="Google Shape;1050;p267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5260" y="345057"/>
            <a:ext cx="8448496" cy="4453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B0E7A30-2F32-4B14-9191-BB55CAE8DC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A7D5E2E-FBBE-4A32-9FBE-CE142FCEF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9D4376D-2DAB-42AB-A3EB-8ECFAE103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2B6F4-483A-413A-9513-EA8BC3C299BA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D47CB13-8291-4601-A525-A666199BB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98DD80E-6A22-49C6-930C-207CCD2A5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6428-2DA2-497A-A545-F4A432F74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952170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1 1 1">
  <p:cSld name="1_Title and body 1 1 1 1">
    <p:bg>
      <p:bgPr>
        <a:solidFill>
          <a:srgbClr val="E1DCFA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166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5260" y="345057"/>
            <a:ext cx="8448496" cy="445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66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35589" y="4895491"/>
            <a:ext cx="862643" cy="137599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66"/>
          <p:cNvSpPr txBox="1">
            <a:spLocks noGrp="1"/>
          </p:cNvSpPr>
          <p:nvPr>
            <p:ph type="title"/>
          </p:nvPr>
        </p:nvSpPr>
        <p:spPr>
          <a:xfrm>
            <a:off x="577500" y="643873"/>
            <a:ext cx="7117844" cy="7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53" name="Google Shape;253;p166"/>
          <p:cNvSpPr txBox="1">
            <a:spLocks noGrp="1"/>
          </p:cNvSpPr>
          <p:nvPr>
            <p:ph type="subTitle" idx="1"/>
          </p:nvPr>
        </p:nvSpPr>
        <p:spPr>
          <a:xfrm>
            <a:off x="1222425" y="1429723"/>
            <a:ext cx="53607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4" name="Google Shape;254;p166"/>
          <p:cNvSpPr txBox="1">
            <a:spLocks noGrp="1"/>
          </p:cNvSpPr>
          <p:nvPr>
            <p:ph type="body" idx="2"/>
          </p:nvPr>
        </p:nvSpPr>
        <p:spPr>
          <a:xfrm>
            <a:off x="1222425" y="2186433"/>
            <a:ext cx="6063877" cy="635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5" name="Google Shape;255;p166"/>
          <p:cNvSpPr txBox="1">
            <a:spLocks noGrp="1"/>
          </p:cNvSpPr>
          <p:nvPr>
            <p:ph type="body" idx="3"/>
          </p:nvPr>
        </p:nvSpPr>
        <p:spPr>
          <a:xfrm>
            <a:off x="1222425" y="2938409"/>
            <a:ext cx="6063877" cy="635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6" name="Google Shape;256;p166"/>
          <p:cNvSpPr txBox="1">
            <a:spLocks noGrp="1"/>
          </p:cNvSpPr>
          <p:nvPr>
            <p:ph type="body" idx="4"/>
          </p:nvPr>
        </p:nvSpPr>
        <p:spPr>
          <a:xfrm>
            <a:off x="1222425" y="3690386"/>
            <a:ext cx="6063877" cy="635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73DFA6-5ED0-4C2E-A276-C62B5FC1DFB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018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3 фото без подписи">
    <p:bg>
      <p:bgPr>
        <a:solidFill>
          <a:srgbClr val="E1DCFA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172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5260" y="345057"/>
            <a:ext cx="8448496" cy="445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72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35589" y="4895491"/>
            <a:ext cx="862643" cy="137599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72"/>
          <p:cNvSpPr txBox="1">
            <a:spLocks noGrp="1"/>
          </p:cNvSpPr>
          <p:nvPr>
            <p:ph type="title"/>
          </p:nvPr>
        </p:nvSpPr>
        <p:spPr>
          <a:xfrm>
            <a:off x="1644300" y="623325"/>
            <a:ext cx="5855400" cy="7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91" name="Google Shape;291;p172"/>
          <p:cNvSpPr>
            <a:spLocks noGrp="1"/>
          </p:cNvSpPr>
          <p:nvPr>
            <p:ph type="pic" idx="2"/>
          </p:nvPr>
        </p:nvSpPr>
        <p:spPr>
          <a:xfrm>
            <a:off x="5804405" y="2157411"/>
            <a:ext cx="2118300" cy="2073300"/>
          </a:xfrm>
          <a:prstGeom prst="roundRect">
            <a:avLst>
              <a:gd name="adj" fmla="val 11647"/>
            </a:avLst>
          </a:prstGeom>
          <a:solidFill>
            <a:srgbClr val="E1DCFA"/>
          </a:solidFill>
          <a:ln>
            <a:noFill/>
          </a:ln>
        </p:spPr>
      </p:sp>
      <p:sp>
        <p:nvSpPr>
          <p:cNvPr id="292" name="Google Shape;292;p172"/>
          <p:cNvSpPr>
            <a:spLocks noGrp="1"/>
          </p:cNvSpPr>
          <p:nvPr>
            <p:ph type="pic" idx="3"/>
          </p:nvPr>
        </p:nvSpPr>
        <p:spPr>
          <a:xfrm>
            <a:off x="3510355" y="2157411"/>
            <a:ext cx="2118300" cy="2073300"/>
          </a:xfrm>
          <a:prstGeom prst="roundRect">
            <a:avLst>
              <a:gd name="adj" fmla="val 11647"/>
            </a:avLst>
          </a:prstGeom>
          <a:solidFill>
            <a:srgbClr val="E1DCFA"/>
          </a:solidFill>
          <a:ln>
            <a:noFill/>
          </a:ln>
        </p:spPr>
      </p:sp>
      <p:sp>
        <p:nvSpPr>
          <p:cNvPr id="293" name="Google Shape;293;p172"/>
          <p:cNvSpPr>
            <a:spLocks noGrp="1"/>
          </p:cNvSpPr>
          <p:nvPr>
            <p:ph type="pic" idx="4"/>
          </p:nvPr>
        </p:nvSpPr>
        <p:spPr>
          <a:xfrm>
            <a:off x="1216305" y="2157411"/>
            <a:ext cx="2118300" cy="2073300"/>
          </a:xfrm>
          <a:prstGeom prst="roundRect">
            <a:avLst>
              <a:gd name="adj" fmla="val 11647"/>
            </a:avLst>
          </a:prstGeom>
          <a:solidFill>
            <a:srgbClr val="E1DCFA"/>
          </a:solidFill>
          <a:ln>
            <a:noFill/>
          </a:ln>
        </p:spPr>
      </p:sp>
      <p:sp>
        <p:nvSpPr>
          <p:cNvPr id="294" name="Google Shape;294;p172"/>
          <p:cNvSpPr txBox="1">
            <a:spLocks noGrp="1"/>
          </p:cNvSpPr>
          <p:nvPr>
            <p:ph type="subTitle" idx="1"/>
          </p:nvPr>
        </p:nvSpPr>
        <p:spPr>
          <a:xfrm>
            <a:off x="1891650" y="1332975"/>
            <a:ext cx="53607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6">
  <p:cSld name="CUSTOM_5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200"/>
          <p:cNvPicPr preferRelativeResize="0"/>
          <p:nvPr/>
        </p:nvPicPr>
        <p:blipFill rotWithShape="1">
          <a:blip r:embed="rId2">
            <a:alphaModFix/>
          </a:blip>
          <a:srcRect t="1535" b="4751"/>
          <a:stretch/>
        </p:blipFill>
        <p:spPr>
          <a:xfrm>
            <a:off x="347750" y="345050"/>
            <a:ext cx="8448600" cy="4453500"/>
          </a:xfrm>
          <a:prstGeom prst="roundRect">
            <a:avLst>
              <a:gd name="adj" fmla="val 7009"/>
            </a:avLst>
          </a:prstGeom>
          <a:noFill/>
          <a:ln>
            <a:noFill/>
          </a:ln>
        </p:spPr>
      </p:pic>
      <p:pic>
        <p:nvPicPr>
          <p:cNvPr id="448" name="Google Shape;448;p2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3499" y="4894301"/>
            <a:ext cx="846750" cy="13760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200"/>
          <p:cNvSpPr>
            <a:spLocks noGrp="1"/>
          </p:cNvSpPr>
          <p:nvPr>
            <p:ph type="body" idx="1"/>
          </p:nvPr>
        </p:nvSpPr>
        <p:spPr>
          <a:xfrm>
            <a:off x="2630259" y="1022483"/>
            <a:ext cx="4684942" cy="2872624"/>
          </a:xfrm>
          <a:prstGeom prst="roundRect">
            <a:avLst>
              <a:gd name="adj" fmla="val 9639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bg>
      <p:bgPr>
        <a:solidFill>
          <a:srgbClr val="E1DCFA"/>
        </a:solidFill>
        <a:effectLst/>
      </p:bgPr>
    </p:bg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212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5260" y="345057"/>
            <a:ext cx="8448496" cy="4453387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212"/>
          <p:cNvSpPr>
            <a:spLocks noGrp="1"/>
          </p:cNvSpPr>
          <p:nvPr>
            <p:ph type="pic" idx="2"/>
          </p:nvPr>
        </p:nvSpPr>
        <p:spPr>
          <a:xfrm>
            <a:off x="345260" y="345056"/>
            <a:ext cx="8448600" cy="4453500"/>
          </a:xfrm>
          <a:prstGeom prst="roundRect">
            <a:avLst>
              <a:gd name="adj" fmla="val 7079"/>
            </a:avLst>
          </a:prstGeom>
          <a:noFill/>
          <a:ln>
            <a:noFill/>
          </a:ln>
        </p:spPr>
      </p:sp>
      <p:pic>
        <p:nvPicPr>
          <p:cNvPr id="516" name="Google Shape;516;p212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35589" y="4895491"/>
            <a:ext cx="862643" cy="13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1 1 1">
  <p:cSld name="TITLE_AND_BODY_1_1_1_1">
    <p:bg>
      <p:bgPr>
        <a:solidFill>
          <a:srgbClr val="E1DCFA"/>
        </a:solidFill>
        <a:effectLst/>
      </p:bgPr>
    </p:bg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214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5260" y="345057"/>
            <a:ext cx="8448496" cy="445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214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35589" y="4895491"/>
            <a:ext cx="862643" cy="1375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8" name="Google Shape;528;p214"/>
          <p:cNvGrpSpPr/>
          <p:nvPr/>
        </p:nvGrpSpPr>
        <p:grpSpPr>
          <a:xfrm>
            <a:off x="700800" y="1534123"/>
            <a:ext cx="356700" cy="431100"/>
            <a:chOff x="700800" y="1513575"/>
            <a:chExt cx="356700" cy="431100"/>
          </a:xfrm>
        </p:grpSpPr>
        <p:sp>
          <p:nvSpPr>
            <p:cNvPr id="529" name="Google Shape;529;p214"/>
            <p:cNvSpPr/>
            <p:nvPr/>
          </p:nvSpPr>
          <p:spPr>
            <a:xfrm>
              <a:off x="700800" y="1550625"/>
              <a:ext cx="356700" cy="357000"/>
            </a:xfrm>
            <a:prstGeom prst="ellipse">
              <a:avLst/>
            </a:prstGeom>
            <a:noFill/>
            <a:ln w="19050" cap="flat" cmpd="sng">
              <a:solidFill>
                <a:srgbClr val="2F2F4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214"/>
            <p:cNvSpPr txBox="1"/>
            <p:nvPr/>
          </p:nvSpPr>
          <p:spPr>
            <a:xfrm>
              <a:off x="700800" y="1513575"/>
              <a:ext cx="3567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ru-RU" sz="16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1</a:t>
              </a:r>
              <a:endPara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531" name="Google Shape;531;p214"/>
          <p:cNvGrpSpPr/>
          <p:nvPr/>
        </p:nvGrpSpPr>
        <p:grpSpPr>
          <a:xfrm>
            <a:off x="700800" y="2296548"/>
            <a:ext cx="356700" cy="431100"/>
            <a:chOff x="700800" y="2206400"/>
            <a:chExt cx="356700" cy="431100"/>
          </a:xfrm>
        </p:grpSpPr>
        <p:sp>
          <p:nvSpPr>
            <p:cNvPr id="532" name="Google Shape;532;p214"/>
            <p:cNvSpPr/>
            <p:nvPr/>
          </p:nvSpPr>
          <p:spPr>
            <a:xfrm>
              <a:off x="700800" y="2243450"/>
              <a:ext cx="356700" cy="357000"/>
            </a:xfrm>
            <a:prstGeom prst="ellipse">
              <a:avLst/>
            </a:prstGeom>
            <a:noFill/>
            <a:ln w="19050" cap="flat" cmpd="sng">
              <a:solidFill>
                <a:srgbClr val="2F2F4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214"/>
            <p:cNvSpPr txBox="1"/>
            <p:nvPr/>
          </p:nvSpPr>
          <p:spPr>
            <a:xfrm>
              <a:off x="700800" y="2206400"/>
              <a:ext cx="3567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ru-RU" sz="16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2</a:t>
              </a:r>
              <a:endPara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534" name="Google Shape;534;p214"/>
          <p:cNvGrpSpPr/>
          <p:nvPr/>
        </p:nvGrpSpPr>
        <p:grpSpPr>
          <a:xfrm>
            <a:off x="700800" y="3058973"/>
            <a:ext cx="356700" cy="431100"/>
            <a:chOff x="700800" y="3003625"/>
            <a:chExt cx="356700" cy="431100"/>
          </a:xfrm>
        </p:grpSpPr>
        <p:sp>
          <p:nvSpPr>
            <p:cNvPr id="535" name="Google Shape;535;p214"/>
            <p:cNvSpPr/>
            <p:nvPr/>
          </p:nvSpPr>
          <p:spPr>
            <a:xfrm>
              <a:off x="700800" y="3040675"/>
              <a:ext cx="356700" cy="357000"/>
            </a:xfrm>
            <a:prstGeom prst="ellipse">
              <a:avLst/>
            </a:prstGeom>
            <a:noFill/>
            <a:ln w="19050" cap="flat" cmpd="sng">
              <a:solidFill>
                <a:srgbClr val="2F2F4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214"/>
            <p:cNvSpPr txBox="1"/>
            <p:nvPr/>
          </p:nvSpPr>
          <p:spPr>
            <a:xfrm>
              <a:off x="700800" y="3003625"/>
              <a:ext cx="3567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ru-RU" sz="16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3</a:t>
              </a:r>
              <a:endPara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537" name="Google Shape;537;p214"/>
          <p:cNvGrpSpPr/>
          <p:nvPr/>
        </p:nvGrpSpPr>
        <p:grpSpPr>
          <a:xfrm>
            <a:off x="700800" y="3821398"/>
            <a:ext cx="356700" cy="431100"/>
            <a:chOff x="700800" y="3800850"/>
            <a:chExt cx="356700" cy="431100"/>
          </a:xfrm>
        </p:grpSpPr>
        <p:sp>
          <p:nvSpPr>
            <p:cNvPr id="538" name="Google Shape;538;p214"/>
            <p:cNvSpPr/>
            <p:nvPr/>
          </p:nvSpPr>
          <p:spPr>
            <a:xfrm>
              <a:off x="700800" y="3837900"/>
              <a:ext cx="356700" cy="357000"/>
            </a:xfrm>
            <a:prstGeom prst="ellipse">
              <a:avLst/>
            </a:prstGeom>
            <a:noFill/>
            <a:ln w="19050" cap="flat" cmpd="sng">
              <a:solidFill>
                <a:srgbClr val="2F2F4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214"/>
            <p:cNvSpPr txBox="1"/>
            <p:nvPr/>
          </p:nvSpPr>
          <p:spPr>
            <a:xfrm>
              <a:off x="700800" y="3800850"/>
              <a:ext cx="3567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ru-RU" sz="16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4</a:t>
              </a:r>
              <a:endPara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540" name="Google Shape;540;p214"/>
          <p:cNvSpPr txBox="1">
            <a:spLocks noGrp="1"/>
          </p:cNvSpPr>
          <p:nvPr>
            <p:ph type="title"/>
          </p:nvPr>
        </p:nvSpPr>
        <p:spPr>
          <a:xfrm>
            <a:off x="577500" y="643873"/>
            <a:ext cx="7117844" cy="7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41" name="Google Shape;541;p214"/>
          <p:cNvSpPr txBox="1">
            <a:spLocks noGrp="1"/>
          </p:cNvSpPr>
          <p:nvPr>
            <p:ph type="subTitle" idx="1"/>
          </p:nvPr>
        </p:nvSpPr>
        <p:spPr>
          <a:xfrm>
            <a:off x="1222425" y="1429723"/>
            <a:ext cx="53607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2" name="Google Shape;542;p214"/>
          <p:cNvSpPr txBox="1">
            <a:spLocks noGrp="1"/>
          </p:cNvSpPr>
          <p:nvPr>
            <p:ph type="body" idx="2"/>
          </p:nvPr>
        </p:nvSpPr>
        <p:spPr>
          <a:xfrm>
            <a:off x="1222425" y="2186433"/>
            <a:ext cx="6063877" cy="635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3" name="Google Shape;543;p214"/>
          <p:cNvSpPr txBox="1">
            <a:spLocks noGrp="1"/>
          </p:cNvSpPr>
          <p:nvPr>
            <p:ph type="body" idx="3"/>
          </p:nvPr>
        </p:nvSpPr>
        <p:spPr>
          <a:xfrm>
            <a:off x="1222425" y="2938409"/>
            <a:ext cx="6063877" cy="635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4" name="Google Shape;544;p214"/>
          <p:cNvSpPr txBox="1">
            <a:spLocks noGrp="1"/>
          </p:cNvSpPr>
          <p:nvPr>
            <p:ph type="body" idx="4"/>
          </p:nvPr>
        </p:nvSpPr>
        <p:spPr>
          <a:xfrm>
            <a:off x="1222425" y="3690386"/>
            <a:ext cx="6063877" cy="635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 1">
  <p:cSld name="TITLE_AND_BODY_2_1">
    <p:bg>
      <p:bgPr>
        <a:solidFill>
          <a:srgbClr val="E1DCFA"/>
        </a:solidFill>
        <a:effectLst/>
      </p:bgPr>
    </p:bg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2" name="Google Shape;782;p234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35589" y="4895491"/>
            <a:ext cx="862643" cy="13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234"/>
          <p:cNvPicPr preferRelativeResize="0"/>
          <p:nvPr/>
        </p:nvPicPr>
        <p:blipFill rotWithShape="1">
          <a:blip r:embed="rId3">
            <a:alphaModFix/>
          </a:blip>
          <a:srcRect l="15379" t="12369" r="15587" b="11502"/>
          <a:stretch/>
        </p:blipFill>
        <p:spPr>
          <a:xfrm>
            <a:off x="345250" y="345050"/>
            <a:ext cx="8448600" cy="4453500"/>
          </a:xfrm>
          <a:prstGeom prst="roundRect">
            <a:avLst>
              <a:gd name="adj" fmla="val 6506"/>
            </a:avLst>
          </a:prstGeom>
          <a:noFill/>
          <a:ln>
            <a:noFill/>
          </a:ln>
        </p:spPr>
      </p:pic>
      <p:sp>
        <p:nvSpPr>
          <p:cNvPr id="784" name="Google Shape;784;p234"/>
          <p:cNvSpPr txBox="1">
            <a:spLocks noGrp="1"/>
          </p:cNvSpPr>
          <p:nvPr>
            <p:ph type="body" idx="1"/>
          </p:nvPr>
        </p:nvSpPr>
        <p:spPr>
          <a:xfrm>
            <a:off x="4747185" y="2800350"/>
            <a:ext cx="1949450" cy="103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5" name="Google Shape;785;p234"/>
          <p:cNvSpPr txBox="1">
            <a:spLocks noGrp="1"/>
          </p:cNvSpPr>
          <p:nvPr>
            <p:ph type="body" idx="2"/>
          </p:nvPr>
        </p:nvSpPr>
        <p:spPr>
          <a:xfrm>
            <a:off x="2447737" y="2800350"/>
            <a:ext cx="1949450" cy="103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6" name="Google Shape;786;p234"/>
          <p:cNvSpPr txBox="1">
            <a:spLocks noGrp="1"/>
          </p:cNvSpPr>
          <p:nvPr>
            <p:ph type="title"/>
          </p:nvPr>
        </p:nvSpPr>
        <p:spPr>
          <a:xfrm>
            <a:off x="994775" y="415642"/>
            <a:ext cx="7149550" cy="7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 1 1 1 1">
  <p:cSld name="1_Section header 1 1 1 1 1 13">
    <p:bg>
      <p:bgPr>
        <a:solidFill>
          <a:srgbClr val="E1DCFA"/>
        </a:solid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1" name="Google Shape;981;p257" descr="Изображение выглядит как диаграмма, графическая вставка&#10;&#10;Автоматически созданное описание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6534"/>
          </a:xfrm>
          <a:prstGeom prst="rect">
            <a:avLst/>
          </a:prstGeom>
          <a:noFill/>
          <a:ln>
            <a:noFill/>
          </a:ln>
        </p:spPr>
      </p:pic>
      <p:sp>
        <p:nvSpPr>
          <p:cNvPr id="982" name="Google Shape;982;p257"/>
          <p:cNvSpPr>
            <a:spLocks noGrp="1"/>
          </p:cNvSpPr>
          <p:nvPr>
            <p:ph type="body" idx="1"/>
          </p:nvPr>
        </p:nvSpPr>
        <p:spPr>
          <a:xfrm>
            <a:off x="3029864" y="416528"/>
            <a:ext cx="394654" cy="53315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0000" tIns="72000" rIns="91425" bIns="72000" anchor="ctr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3" name="Google Shape;983;p257"/>
          <p:cNvSpPr>
            <a:spLocks noGrp="1"/>
          </p:cNvSpPr>
          <p:nvPr>
            <p:ph type="body" idx="2"/>
          </p:nvPr>
        </p:nvSpPr>
        <p:spPr>
          <a:xfrm>
            <a:off x="3029864" y="958253"/>
            <a:ext cx="394654" cy="53315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0000" tIns="72000" rIns="91425" bIns="72000" anchor="ctr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4" name="Google Shape;984;p257"/>
          <p:cNvSpPr>
            <a:spLocks noGrp="1"/>
          </p:cNvSpPr>
          <p:nvPr>
            <p:ph type="body" idx="3"/>
          </p:nvPr>
        </p:nvSpPr>
        <p:spPr>
          <a:xfrm>
            <a:off x="3029864" y="1499978"/>
            <a:ext cx="394654" cy="53315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0000" tIns="72000" rIns="91425" bIns="72000" anchor="ctr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5" name="Google Shape;985;p257"/>
          <p:cNvSpPr>
            <a:spLocks noGrp="1"/>
          </p:cNvSpPr>
          <p:nvPr>
            <p:ph type="body" idx="4"/>
          </p:nvPr>
        </p:nvSpPr>
        <p:spPr>
          <a:xfrm>
            <a:off x="3029864" y="2037220"/>
            <a:ext cx="394654" cy="53315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0000" tIns="72000" rIns="91425" bIns="72000" anchor="ctr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6" name="Google Shape;986;p257"/>
          <p:cNvSpPr>
            <a:spLocks noGrp="1"/>
          </p:cNvSpPr>
          <p:nvPr>
            <p:ph type="body" idx="5"/>
          </p:nvPr>
        </p:nvSpPr>
        <p:spPr>
          <a:xfrm>
            <a:off x="3029864" y="2583428"/>
            <a:ext cx="394654" cy="53315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0000" tIns="72000" rIns="91425" bIns="72000" anchor="ctr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7" name="Google Shape;987;p257"/>
          <p:cNvSpPr>
            <a:spLocks noGrp="1"/>
          </p:cNvSpPr>
          <p:nvPr>
            <p:ph type="body" idx="6"/>
          </p:nvPr>
        </p:nvSpPr>
        <p:spPr>
          <a:xfrm>
            <a:off x="3029864" y="3125153"/>
            <a:ext cx="394654" cy="53315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0000" tIns="72000" rIns="91425" bIns="72000" anchor="ctr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8" name="Google Shape;988;p257"/>
          <p:cNvSpPr>
            <a:spLocks noGrp="1"/>
          </p:cNvSpPr>
          <p:nvPr>
            <p:ph type="body" idx="7"/>
          </p:nvPr>
        </p:nvSpPr>
        <p:spPr>
          <a:xfrm>
            <a:off x="3029864" y="3666878"/>
            <a:ext cx="394654" cy="53315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0000" tIns="72000" rIns="91425" bIns="72000" anchor="ctr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9" name="Google Shape;989;p257"/>
          <p:cNvSpPr>
            <a:spLocks noGrp="1"/>
          </p:cNvSpPr>
          <p:nvPr>
            <p:ph type="body" idx="8"/>
          </p:nvPr>
        </p:nvSpPr>
        <p:spPr>
          <a:xfrm>
            <a:off x="3029864" y="4208600"/>
            <a:ext cx="394654" cy="53315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0000" tIns="72000" rIns="91425" bIns="72000" anchor="ctr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0" name="Google Shape;990;p257"/>
          <p:cNvSpPr>
            <a:spLocks noGrp="1"/>
          </p:cNvSpPr>
          <p:nvPr>
            <p:ph type="body" idx="9"/>
          </p:nvPr>
        </p:nvSpPr>
        <p:spPr>
          <a:xfrm>
            <a:off x="3557884" y="2044000"/>
            <a:ext cx="394654" cy="53315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0000" tIns="72000" rIns="91425" bIns="72000" anchor="ctr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1" name="Google Shape;991;p257"/>
          <p:cNvSpPr>
            <a:spLocks noGrp="1"/>
          </p:cNvSpPr>
          <p:nvPr>
            <p:ph type="body" idx="13"/>
          </p:nvPr>
        </p:nvSpPr>
        <p:spPr>
          <a:xfrm>
            <a:off x="4099352" y="2054715"/>
            <a:ext cx="394654" cy="53315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0000" tIns="72000" rIns="91425" bIns="72000" anchor="ctr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2" name="Google Shape;992;p257"/>
          <p:cNvSpPr>
            <a:spLocks noGrp="1"/>
          </p:cNvSpPr>
          <p:nvPr>
            <p:ph type="body" idx="14"/>
          </p:nvPr>
        </p:nvSpPr>
        <p:spPr>
          <a:xfrm>
            <a:off x="4627373" y="2037220"/>
            <a:ext cx="394654" cy="53315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0000" tIns="72000" rIns="91425" bIns="72000" anchor="ctr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3" name="Google Shape;993;p257"/>
          <p:cNvSpPr>
            <a:spLocks noGrp="1"/>
          </p:cNvSpPr>
          <p:nvPr>
            <p:ph type="body" idx="15"/>
          </p:nvPr>
        </p:nvSpPr>
        <p:spPr>
          <a:xfrm>
            <a:off x="5163464" y="2037220"/>
            <a:ext cx="394654" cy="53315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0000" tIns="72000" rIns="91425" bIns="72000" anchor="ctr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4" name="Google Shape;994;p257"/>
          <p:cNvSpPr>
            <a:spLocks noGrp="1"/>
          </p:cNvSpPr>
          <p:nvPr>
            <p:ph type="body" idx="16"/>
          </p:nvPr>
        </p:nvSpPr>
        <p:spPr>
          <a:xfrm>
            <a:off x="5696863" y="2037220"/>
            <a:ext cx="394654" cy="53315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0000" tIns="72000" rIns="91425" bIns="72000" anchor="ctr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5" name="Google Shape;995;p257"/>
          <p:cNvSpPr>
            <a:spLocks noGrp="1"/>
          </p:cNvSpPr>
          <p:nvPr>
            <p:ph type="body" idx="17"/>
          </p:nvPr>
        </p:nvSpPr>
        <p:spPr>
          <a:xfrm>
            <a:off x="5696863" y="2572114"/>
            <a:ext cx="394654" cy="53315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0000" tIns="72000" rIns="91425" bIns="72000" anchor="ctr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6" name="Google Shape;996;p257"/>
          <p:cNvSpPr>
            <a:spLocks noGrp="1"/>
          </p:cNvSpPr>
          <p:nvPr>
            <p:ph type="body" idx="18"/>
          </p:nvPr>
        </p:nvSpPr>
        <p:spPr>
          <a:xfrm>
            <a:off x="5696863" y="3107008"/>
            <a:ext cx="394654" cy="53315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0000" tIns="72000" rIns="91425" bIns="72000" anchor="ctr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7" name="Google Shape;997;p257"/>
          <p:cNvSpPr>
            <a:spLocks noGrp="1"/>
          </p:cNvSpPr>
          <p:nvPr>
            <p:ph type="body" idx="19"/>
          </p:nvPr>
        </p:nvSpPr>
        <p:spPr>
          <a:xfrm>
            <a:off x="5696863" y="3641903"/>
            <a:ext cx="394654" cy="53315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0000" tIns="72000" rIns="91425" bIns="72000" anchor="ctr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8" name="Google Shape;998;p257"/>
          <p:cNvSpPr>
            <a:spLocks noGrp="1"/>
          </p:cNvSpPr>
          <p:nvPr>
            <p:ph type="body" idx="20"/>
          </p:nvPr>
        </p:nvSpPr>
        <p:spPr>
          <a:xfrm>
            <a:off x="5163464" y="2573662"/>
            <a:ext cx="394654" cy="53315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0000" tIns="72000" rIns="91425" bIns="72000" anchor="ctr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9" name="Google Shape;999;p257"/>
          <p:cNvSpPr>
            <a:spLocks noGrp="1"/>
          </p:cNvSpPr>
          <p:nvPr>
            <p:ph type="body" idx="21"/>
          </p:nvPr>
        </p:nvSpPr>
        <p:spPr>
          <a:xfrm>
            <a:off x="5163464" y="3110104"/>
            <a:ext cx="394654" cy="53315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0000" tIns="72000" rIns="91425" bIns="72000" anchor="ctr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0" name="Google Shape;1000;p257"/>
          <p:cNvSpPr>
            <a:spLocks noGrp="1"/>
          </p:cNvSpPr>
          <p:nvPr>
            <p:ph type="body" idx="22"/>
          </p:nvPr>
        </p:nvSpPr>
        <p:spPr>
          <a:xfrm>
            <a:off x="5163464" y="3646546"/>
            <a:ext cx="394654" cy="53315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0000" tIns="72000" rIns="91425" bIns="72000" anchor="ctr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1" name="Google Shape;1001;p257"/>
          <p:cNvSpPr>
            <a:spLocks noGrp="1"/>
          </p:cNvSpPr>
          <p:nvPr>
            <p:ph type="body" idx="23"/>
          </p:nvPr>
        </p:nvSpPr>
        <p:spPr>
          <a:xfrm>
            <a:off x="5163464" y="4182987"/>
            <a:ext cx="394654" cy="53315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0000" tIns="72000" rIns="91425" bIns="72000" anchor="ctr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2" name="Google Shape;1002;p257"/>
          <p:cNvSpPr>
            <a:spLocks noGrp="1"/>
          </p:cNvSpPr>
          <p:nvPr>
            <p:ph type="body" idx="24"/>
          </p:nvPr>
        </p:nvSpPr>
        <p:spPr>
          <a:xfrm>
            <a:off x="3557884" y="966824"/>
            <a:ext cx="394654" cy="53315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0000" tIns="72000" rIns="91425" bIns="72000" anchor="ctr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3" name="Google Shape;1003;p257"/>
          <p:cNvSpPr>
            <a:spLocks noGrp="1"/>
          </p:cNvSpPr>
          <p:nvPr>
            <p:ph type="body" idx="25"/>
          </p:nvPr>
        </p:nvSpPr>
        <p:spPr>
          <a:xfrm>
            <a:off x="3557884" y="1505412"/>
            <a:ext cx="394654" cy="53315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0000" tIns="72000" rIns="91425" bIns="72000" anchor="ctr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4" name="Google Shape;1004;p257"/>
          <p:cNvSpPr>
            <a:spLocks noGrp="1"/>
          </p:cNvSpPr>
          <p:nvPr>
            <p:ph type="body" idx="26"/>
          </p:nvPr>
        </p:nvSpPr>
        <p:spPr>
          <a:xfrm>
            <a:off x="3557884" y="2582588"/>
            <a:ext cx="394654" cy="53315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0000" tIns="72000" rIns="91425" bIns="72000" anchor="ctr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5" name="Google Shape;1005;p257"/>
          <p:cNvSpPr>
            <a:spLocks noGrp="1"/>
          </p:cNvSpPr>
          <p:nvPr>
            <p:ph type="body" idx="27"/>
          </p:nvPr>
        </p:nvSpPr>
        <p:spPr>
          <a:xfrm>
            <a:off x="3557884" y="3121176"/>
            <a:ext cx="394654" cy="53315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0000" tIns="72000" rIns="91425" bIns="72000" anchor="ctr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6" name="Google Shape;1006;p257"/>
          <p:cNvSpPr>
            <a:spLocks noGrp="1"/>
          </p:cNvSpPr>
          <p:nvPr>
            <p:ph type="body" idx="28"/>
          </p:nvPr>
        </p:nvSpPr>
        <p:spPr>
          <a:xfrm>
            <a:off x="3557884" y="3659764"/>
            <a:ext cx="394654" cy="53315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0000" tIns="72000" rIns="91425" bIns="72000" anchor="ctr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7" name="Google Shape;1007;p257"/>
          <p:cNvSpPr>
            <a:spLocks noGrp="1"/>
          </p:cNvSpPr>
          <p:nvPr>
            <p:ph type="body" idx="29"/>
          </p:nvPr>
        </p:nvSpPr>
        <p:spPr>
          <a:xfrm>
            <a:off x="3557884" y="4198353"/>
            <a:ext cx="394654" cy="53315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0000" tIns="72000" rIns="91425" bIns="72000" anchor="ctr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8" name="Google Shape;1008;p257"/>
          <p:cNvSpPr>
            <a:spLocks noGrp="1"/>
          </p:cNvSpPr>
          <p:nvPr>
            <p:ph type="body" idx="30"/>
          </p:nvPr>
        </p:nvSpPr>
        <p:spPr>
          <a:xfrm>
            <a:off x="4099352" y="1526232"/>
            <a:ext cx="394654" cy="53315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0000" tIns="72000" rIns="91425" bIns="72000" anchor="ctr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9" name="Google Shape;1009;p257"/>
          <p:cNvSpPr>
            <a:spLocks noGrp="1"/>
          </p:cNvSpPr>
          <p:nvPr>
            <p:ph type="body" idx="31"/>
          </p:nvPr>
        </p:nvSpPr>
        <p:spPr>
          <a:xfrm>
            <a:off x="4099352" y="2583198"/>
            <a:ext cx="394654" cy="53315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0000" tIns="72000" rIns="91425" bIns="72000" anchor="ctr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0" name="Google Shape;1010;p257"/>
          <p:cNvSpPr>
            <a:spLocks noGrp="1"/>
          </p:cNvSpPr>
          <p:nvPr>
            <p:ph type="body" idx="32"/>
          </p:nvPr>
        </p:nvSpPr>
        <p:spPr>
          <a:xfrm>
            <a:off x="4099352" y="3111680"/>
            <a:ext cx="394654" cy="53315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0000" tIns="72000" rIns="91425" bIns="72000" anchor="ctr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1" name="Google Shape;1011;p257"/>
          <p:cNvSpPr>
            <a:spLocks noGrp="1"/>
          </p:cNvSpPr>
          <p:nvPr>
            <p:ph type="body" idx="33"/>
          </p:nvPr>
        </p:nvSpPr>
        <p:spPr>
          <a:xfrm>
            <a:off x="4099352" y="3640162"/>
            <a:ext cx="394654" cy="53315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0000" tIns="72000" rIns="91425" bIns="72000" anchor="ctr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1">
  <p:cSld name="1_Title and body 1 1 16">
    <p:bg>
      <p:bgPr>
        <a:solidFill>
          <a:srgbClr val="E1DCFA"/>
        </a:solidFill>
        <a:effectLst/>
      </p:bgPr>
    </p:bg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" name="Google Shape;1013;p258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5260" y="345057"/>
            <a:ext cx="8448496" cy="445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4" name="Google Shape;1014;p258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35589" y="4895491"/>
            <a:ext cx="862643" cy="137599"/>
          </a:xfrm>
          <a:prstGeom prst="rect">
            <a:avLst/>
          </a:prstGeom>
          <a:noFill/>
          <a:ln>
            <a:noFill/>
          </a:ln>
        </p:spPr>
      </p:pic>
      <p:sp>
        <p:nvSpPr>
          <p:cNvPr id="1015" name="Google Shape;1015;p258"/>
          <p:cNvSpPr txBox="1"/>
          <p:nvPr/>
        </p:nvSpPr>
        <p:spPr>
          <a:xfrm>
            <a:off x="513522" y="3812727"/>
            <a:ext cx="3793302" cy="576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600"/>
              <a:buFont typeface="Verdana"/>
              <a:buNone/>
            </a:pPr>
            <a:r>
              <a:rPr lang="ru-RU" sz="12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rPr>
              <a:t>Скопируйте нужный элемент и добавьте его на любой слайд при необходимости</a:t>
            </a:r>
            <a:endParaRPr sz="1200" b="0" i="0" u="none" strike="noStrike" cap="none">
              <a:solidFill>
                <a:srgbClr val="2F2F4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16" name="Google Shape;1016;p258"/>
          <p:cNvSpPr txBox="1"/>
          <p:nvPr/>
        </p:nvSpPr>
        <p:spPr>
          <a:xfrm>
            <a:off x="513522" y="2629502"/>
            <a:ext cx="4312478" cy="1052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600"/>
              <a:buFont typeface="Verdana"/>
              <a:buNone/>
            </a:pPr>
            <a:r>
              <a:rPr lang="ru-RU" sz="30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rPr>
              <a:t>Элементы</a:t>
            </a:r>
            <a:br>
              <a:rPr lang="ru-RU" sz="30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30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rPr>
              <a:t>для копирования</a:t>
            </a:r>
            <a:endParaRPr sz="3000" b="1" i="0" u="none" strike="noStrike" cap="none">
              <a:solidFill>
                <a:srgbClr val="2F2F4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17" name="Google Shape;1017;p258" descr="Изображение выглядит как шаблон, Графика, пиксель, дизайн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07898" y="506213"/>
            <a:ext cx="2212848" cy="2212848"/>
          </a:xfrm>
          <a:prstGeom prst="rect">
            <a:avLst/>
          </a:prstGeom>
          <a:noFill/>
          <a:ln>
            <a:noFill/>
          </a:ln>
        </p:spPr>
      </p:pic>
      <p:sp>
        <p:nvSpPr>
          <p:cNvPr id="1018" name="Google Shape;1018;p258"/>
          <p:cNvSpPr txBox="1"/>
          <p:nvPr/>
        </p:nvSpPr>
        <p:spPr>
          <a:xfrm>
            <a:off x="6294975" y="2545152"/>
            <a:ext cx="2411704" cy="874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600"/>
              <a:buFont typeface="Verdana"/>
              <a:buNone/>
            </a:pPr>
            <a:r>
              <a:rPr lang="ru-RU" sz="12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rPr>
              <a:t>Отсканируйте QR-код, чтобы посмотреть примеры презентаций в сервисе</a:t>
            </a:r>
            <a:endParaRPr sz="1200" b="0" i="0" u="none" strike="noStrike" cap="none">
              <a:solidFill>
                <a:srgbClr val="2F2F4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19" name="Google Shape;1019;p258"/>
          <p:cNvSpPr/>
          <p:nvPr/>
        </p:nvSpPr>
        <p:spPr>
          <a:xfrm>
            <a:off x="563366" y="633617"/>
            <a:ext cx="2422582" cy="446245"/>
          </a:xfrm>
          <a:prstGeom prst="roundRect">
            <a:avLst>
              <a:gd name="adj" fmla="val 50000"/>
            </a:avLst>
          </a:prstGeom>
          <a:solidFill>
            <a:srgbClr val="EADFFD"/>
          </a:solidFill>
          <a:ln>
            <a:noFill/>
          </a:ln>
        </p:spPr>
        <p:txBody>
          <a:bodyPr spcFirstLastPara="1" wrap="square" lIns="91425" tIns="91425" rIns="91425" bIns="111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600"/>
              <a:buFont typeface="Verdana"/>
              <a:buNone/>
            </a:pPr>
            <a:r>
              <a:rPr lang="ru-RU" sz="14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rPr>
              <a:t>Подготовка к урокам</a:t>
            </a:r>
            <a:endParaRPr sz="1400" b="0" i="0" u="none" strike="noStrike" cap="none">
              <a:solidFill>
                <a:srgbClr val="2F2F4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83" r:id="rId2"/>
    <p:sldLayoutId id="2147483689" r:id="rId3"/>
    <p:sldLayoutId id="2147483717" r:id="rId4"/>
    <p:sldLayoutId id="2147483729" r:id="rId5"/>
    <p:sldLayoutId id="2147483731" r:id="rId6"/>
    <p:sldLayoutId id="2147483751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  <p:sldLayoutId id="2147483783" r:id="rId17"/>
    <p:sldLayoutId id="2147483784" r:id="rId18"/>
    <p:sldLayoutId id="2147483785" r:id="rId19"/>
    <p:sldLayoutId id="2147483786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4" Type="http://schemas.openxmlformats.org/officeDocument/2006/relationships/image" Target="../media/image31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8.wdp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microsoft.com/office/2007/relationships/hdphoto" Target="../media/hdphoto10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9.jpeg"/><Relationship Id="rId7" Type="http://schemas.microsoft.com/office/2007/relationships/hdphoto" Target="../media/hdphoto10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microsoft.com/office/2007/relationships/hdphoto" Target="../media/hdphoto11.wdp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9.pn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hyperlink" Target="https://gramota.ru/biblioteka/slovari/bolshoj-tolkovyj-slova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0" y="-1714500"/>
            <a:ext cx="11430000" cy="8572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394" y="337624"/>
            <a:ext cx="4965895" cy="442429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59437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70B6D9F1-C8F9-4120-8AAA-30C09F9E0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42" y="0"/>
            <a:ext cx="1078772" cy="108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: скругленные углы 4">
            <a:extLst>
              <a:ext uri="{FF2B5EF4-FFF2-40B4-BE49-F238E27FC236}">
                <a16:creationId xmlns:a16="http://schemas.microsoft.com/office/drawing/2014/main" xmlns="" id="{C4FBD971-94B1-4E7E-8745-FC97ADDE64B1}"/>
              </a:ext>
            </a:extLst>
          </p:cNvPr>
          <p:cNvSpPr/>
          <p:nvPr/>
        </p:nvSpPr>
        <p:spPr>
          <a:xfrm>
            <a:off x="2860963" y="178409"/>
            <a:ext cx="3172691" cy="53340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ln>
                  <a:solidFill>
                    <a:sysClr val="windowText" lastClr="000000"/>
                  </a:solidFill>
                </a:ln>
              </a:rPr>
              <a:t>Составь слова</a:t>
            </a:r>
          </a:p>
        </p:txBody>
      </p:sp>
      <p:sp>
        <p:nvSpPr>
          <p:cNvPr id="9" name="Прямоугольник: скругленные углы 5">
            <a:extLst>
              <a:ext uri="{FF2B5EF4-FFF2-40B4-BE49-F238E27FC236}">
                <a16:creationId xmlns:a16="http://schemas.microsoft.com/office/drawing/2014/main" xmlns="" id="{B4EF992E-F457-45E4-9DA7-B036210DAC21}"/>
              </a:ext>
            </a:extLst>
          </p:cNvPr>
          <p:cNvSpPr/>
          <p:nvPr/>
        </p:nvSpPr>
        <p:spPr>
          <a:xfrm>
            <a:off x="370606" y="1256420"/>
            <a:ext cx="1438581" cy="533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Ш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ЛЯ</a:t>
            </a:r>
          </a:p>
        </p:txBody>
      </p:sp>
      <p:sp>
        <p:nvSpPr>
          <p:cNvPr id="10" name="Прямоугольник: скругленные углы 6">
            <a:extLst>
              <a:ext uri="{FF2B5EF4-FFF2-40B4-BE49-F238E27FC236}">
                <a16:creationId xmlns:a16="http://schemas.microsoft.com/office/drawing/2014/main" xmlns="" id="{272D57CF-0A53-4E89-89A8-F18B33F76492}"/>
              </a:ext>
            </a:extLst>
          </p:cNvPr>
          <p:cNvSpPr/>
          <p:nvPr/>
        </p:nvSpPr>
        <p:spPr>
          <a:xfrm>
            <a:off x="370606" y="2063377"/>
            <a:ext cx="1229231" cy="533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Ш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11" name="Прямоугольник: скругленные углы 8">
            <a:extLst>
              <a:ext uri="{FF2B5EF4-FFF2-40B4-BE49-F238E27FC236}">
                <a16:creationId xmlns:a16="http://schemas.microsoft.com/office/drawing/2014/main" xmlns="" id="{3DF4704A-A91E-4A6A-9BC1-77AB977D7B05}"/>
              </a:ext>
            </a:extLst>
          </p:cNvPr>
          <p:cNvSpPr/>
          <p:nvPr/>
        </p:nvSpPr>
        <p:spPr>
          <a:xfrm>
            <a:off x="2574218" y="2088803"/>
            <a:ext cx="897948" cy="533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ПА</a:t>
            </a:r>
          </a:p>
        </p:txBody>
      </p:sp>
      <p:sp>
        <p:nvSpPr>
          <p:cNvPr id="12" name="Прямоугольник: скругленные углы 10">
            <a:extLst>
              <a:ext uri="{FF2B5EF4-FFF2-40B4-BE49-F238E27FC236}">
                <a16:creationId xmlns:a16="http://schemas.microsoft.com/office/drawing/2014/main" xmlns="" id="{2E88B427-3C9E-49D4-86EE-543D2C860381}"/>
              </a:ext>
            </a:extLst>
          </p:cNvPr>
          <p:cNvSpPr/>
          <p:nvPr/>
        </p:nvSpPr>
        <p:spPr>
          <a:xfrm>
            <a:off x="4265078" y="2056520"/>
            <a:ext cx="991898" cy="533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КО</a:t>
            </a:r>
          </a:p>
        </p:txBody>
      </p:sp>
      <p:sp>
        <p:nvSpPr>
          <p:cNvPr id="13" name="Прямоугольник: скругленные углы 11">
            <a:extLst>
              <a:ext uri="{FF2B5EF4-FFF2-40B4-BE49-F238E27FC236}">
                <a16:creationId xmlns:a16="http://schemas.microsoft.com/office/drawing/2014/main" xmlns="" id="{6AC3AF34-EF01-4447-8376-1CD3959E8793}"/>
              </a:ext>
            </a:extLst>
          </p:cNvPr>
          <p:cNvSpPr/>
          <p:nvPr/>
        </p:nvSpPr>
        <p:spPr>
          <a:xfrm>
            <a:off x="381117" y="2795348"/>
            <a:ext cx="1256230" cy="533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Ш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2622140E-7E25-4C78-82F1-49435C448742}"/>
              </a:ext>
            </a:extLst>
          </p:cNvPr>
          <p:cNvSpPr/>
          <p:nvPr/>
        </p:nvSpPr>
        <p:spPr>
          <a:xfrm>
            <a:off x="2586326" y="2795496"/>
            <a:ext cx="1037154" cy="533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Ш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У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xmlns="" id="{8F3CFC07-B86A-49C6-AD58-D53FE2418B44}"/>
              </a:ext>
            </a:extLst>
          </p:cNvPr>
          <p:cNvSpPr/>
          <p:nvPr/>
        </p:nvSpPr>
        <p:spPr>
          <a:xfrm>
            <a:off x="4395301" y="2820477"/>
            <a:ext cx="991898" cy="533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БА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xmlns="" id="{328B3ADA-CDEA-4330-9B91-E08873343312}"/>
              </a:ext>
            </a:extLst>
          </p:cNvPr>
          <p:cNvSpPr/>
          <p:nvPr/>
        </p:nvSpPr>
        <p:spPr>
          <a:xfrm>
            <a:off x="2606222" y="3641732"/>
            <a:ext cx="1009631" cy="533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КА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xmlns="" id="{57DC6DC7-5622-40B2-B701-BBB9E9FDF4A3}"/>
              </a:ext>
            </a:extLst>
          </p:cNvPr>
          <p:cNvSpPr/>
          <p:nvPr/>
        </p:nvSpPr>
        <p:spPr>
          <a:xfrm>
            <a:off x="370606" y="3610112"/>
            <a:ext cx="1552170" cy="533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Ш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И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Ш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10B6BFDC-CBDA-4504-BEFC-78925D30FFF2}"/>
              </a:ext>
            </a:extLst>
          </p:cNvPr>
          <p:cNvSpPr/>
          <p:nvPr/>
        </p:nvSpPr>
        <p:spPr>
          <a:xfrm>
            <a:off x="4282180" y="3669375"/>
            <a:ext cx="1035185" cy="533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РЫ</a:t>
            </a:r>
          </a:p>
        </p:txBody>
      </p:sp>
      <p:sp>
        <p:nvSpPr>
          <p:cNvPr id="19" name="Прямоугольник: скругленные углы 7">
            <a:extLst>
              <a:ext uri="{FF2B5EF4-FFF2-40B4-BE49-F238E27FC236}">
                <a16:creationId xmlns:a16="http://schemas.microsoft.com/office/drawing/2014/main" xmlns="" id="{B5A359F0-7B08-4922-88DA-7153F40BCD08}"/>
              </a:ext>
            </a:extLst>
          </p:cNvPr>
          <p:cNvSpPr/>
          <p:nvPr/>
        </p:nvSpPr>
        <p:spPr>
          <a:xfrm>
            <a:off x="2568697" y="1227262"/>
            <a:ext cx="1054783" cy="533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Ш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О</a:t>
            </a:r>
          </a:p>
        </p:txBody>
      </p:sp>
      <p:sp>
        <p:nvSpPr>
          <p:cNvPr id="20" name="Прямоугольник: скругленные углы 25">
            <a:extLst>
              <a:ext uri="{FF2B5EF4-FFF2-40B4-BE49-F238E27FC236}">
                <a16:creationId xmlns:a16="http://schemas.microsoft.com/office/drawing/2014/main" xmlns="" id="{B06D3FCC-8B91-4CF2-8944-6A3CCDD883CF}"/>
              </a:ext>
            </a:extLst>
          </p:cNvPr>
          <p:cNvSpPr/>
          <p:nvPr/>
        </p:nvSpPr>
        <p:spPr>
          <a:xfrm>
            <a:off x="2527861" y="4333090"/>
            <a:ext cx="1127842" cy="533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ТЁР</a:t>
            </a:r>
          </a:p>
        </p:txBody>
      </p:sp>
      <p:sp>
        <p:nvSpPr>
          <p:cNvPr id="21" name="Прямоугольник: скругленные углы 9">
            <a:extLst>
              <a:ext uri="{FF2B5EF4-FFF2-40B4-BE49-F238E27FC236}">
                <a16:creationId xmlns:a16="http://schemas.microsoft.com/office/drawing/2014/main" xmlns="" id="{D37F0B8E-82AB-428A-96CA-326AE96DAFB3}"/>
              </a:ext>
            </a:extLst>
          </p:cNvPr>
          <p:cNvSpPr/>
          <p:nvPr/>
        </p:nvSpPr>
        <p:spPr>
          <a:xfrm>
            <a:off x="4265077" y="1256420"/>
            <a:ext cx="1512788" cy="533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ЛАД</a:t>
            </a:r>
          </a:p>
        </p:txBody>
      </p:sp>
      <p:pic>
        <p:nvPicPr>
          <p:cNvPr id="22" name="Picture 8">
            <a:extLst>
              <a:ext uri="{FF2B5EF4-FFF2-40B4-BE49-F238E27FC236}">
                <a16:creationId xmlns:a16="http://schemas.microsoft.com/office/drawing/2014/main" xmlns="" id="{745FC433-5E49-4D2B-A9DE-AC4DEE417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462" y="500616"/>
            <a:ext cx="1166379" cy="59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xmlns="" id="{5BC51E2C-BD13-44E0-96FF-CC838CA24E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370" y="1226679"/>
            <a:ext cx="1121615" cy="186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xmlns="" id="{6CD2F7FB-F7DD-4F73-AD6E-7B8B5B50A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00" y="1226679"/>
            <a:ext cx="565557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A42FC248-5034-4DC7-8528-0AA1975F0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214" y="3218204"/>
            <a:ext cx="1633285" cy="173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xmlns="" id="{B4409649-BF31-4EE8-A4C0-FB14D31C2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62342" y="2321962"/>
            <a:ext cx="2303693" cy="240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80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C4FBD971-94B1-4E7E-8745-FC97ADDE64B1}"/>
              </a:ext>
            </a:extLst>
          </p:cNvPr>
          <p:cNvSpPr/>
          <p:nvPr/>
        </p:nvSpPr>
        <p:spPr>
          <a:xfrm>
            <a:off x="3023192" y="167594"/>
            <a:ext cx="3172691" cy="533400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</a:rPr>
              <a:t>Проверь себя</a:t>
            </a:r>
            <a:endParaRPr lang="ru-RU" sz="3000" b="1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B4EF992E-F457-45E4-9DA7-B036210DAC21}"/>
              </a:ext>
            </a:extLst>
          </p:cNvPr>
          <p:cNvSpPr/>
          <p:nvPr/>
        </p:nvSpPr>
        <p:spPr>
          <a:xfrm>
            <a:off x="370606" y="1256420"/>
            <a:ext cx="1438581" cy="533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Ш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ЛЯ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272D57CF-0A53-4E89-89A8-F18B33F76492}"/>
              </a:ext>
            </a:extLst>
          </p:cNvPr>
          <p:cNvSpPr/>
          <p:nvPr/>
        </p:nvSpPr>
        <p:spPr>
          <a:xfrm>
            <a:off x="447039" y="2071184"/>
            <a:ext cx="1229231" cy="533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Ш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3DF4704A-A91E-4A6A-9BC1-77AB977D7B05}"/>
              </a:ext>
            </a:extLst>
          </p:cNvPr>
          <p:cNvSpPr/>
          <p:nvPr/>
        </p:nvSpPr>
        <p:spPr>
          <a:xfrm>
            <a:off x="2574218" y="2088803"/>
            <a:ext cx="897948" cy="533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ПА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D37F0B8E-82AB-428A-96CA-326AE96DAFB3}"/>
              </a:ext>
            </a:extLst>
          </p:cNvPr>
          <p:cNvSpPr/>
          <p:nvPr/>
        </p:nvSpPr>
        <p:spPr>
          <a:xfrm>
            <a:off x="4265077" y="1256420"/>
            <a:ext cx="1512788" cy="533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ЛАД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2E88B427-3C9E-49D4-86EE-543D2C860381}"/>
              </a:ext>
            </a:extLst>
          </p:cNvPr>
          <p:cNvSpPr/>
          <p:nvPr/>
        </p:nvSpPr>
        <p:spPr>
          <a:xfrm>
            <a:off x="4265078" y="2056520"/>
            <a:ext cx="991898" cy="533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КО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B4409649-BF31-4EE8-A4C0-FB14D31C2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0307" y="2571750"/>
            <a:ext cx="2303693" cy="240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6AC3AF34-EF01-4447-8376-1CD3959E8793}"/>
              </a:ext>
            </a:extLst>
          </p:cNvPr>
          <p:cNvSpPr/>
          <p:nvPr/>
        </p:nvSpPr>
        <p:spPr>
          <a:xfrm>
            <a:off x="381117" y="2795348"/>
            <a:ext cx="1256230" cy="533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Ш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2622140E-7E25-4C78-82F1-49435C448742}"/>
              </a:ext>
            </a:extLst>
          </p:cNvPr>
          <p:cNvSpPr/>
          <p:nvPr/>
        </p:nvSpPr>
        <p:spPr>
          <a:xfrm>
            <a:off x="2586326" y="2795496"/>
            <a:ext cx="1037154" cy="533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Ш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У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xmlns="" id="{8F3CFC07-B86A-49C6-AD58-D53FE2418B44}"/>
              </a:ext>
            </a:extLst>
          </p:cNvPr>
          <p:cNvSpPr/>
          <p:nvPr/>
        </p:nvSpPr>
        <p:spPr>
          <a:xfrm>
            <a:off x="4395301" y="2820477"/>
            <a:ext cx="991898" cy="533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БА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xmlns="" id="{328B3ADA-CDEA-4330-9B91-E08873343312}"/>
              </a:ext>
            </a:extLst>
          </p:cNvPr>
          <p:cNvSpPr/>
          <p:nvPr/>
        </p:nvSpPr>
        <p:spPr>
          <a:xfrm>
            <a:off x="2606222" y="3641732"/>
            <a:ext cx="1009631" cy="533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КА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xmlns="" id="{57DC6DC7-5622-40B2-B701-BBB9E9FDF4A3}"/>
              </a:ext>
            </a:extLst>
          </p:cNvPr>
          <p:cNvSpPr/>
          <p:nvPr/>
        </p:nvSpPr>
        <p:spPr>
          <a:xfrm>
            <a:off x="228594" y="3622340"/>
            <a:ext cx="1552170" cy="533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Ш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И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Ш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10B6BFDC-CBDA-4504-BEFC-78925D30FFF2}"/>
              </a:ext>
            </a:extLst>
          </p:cNvPr>
          <p:cNvSpPr/>
          <p:nvPr/>
        </p:nvSpPr>
        <p:spPr>
          <a:xfrm>
            <a:off x="4282180" y="3669375"/>
            <a:ext cx="1035185" cy="533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РЫ</a:t>
            </a: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xmlns="" id="{D78C5AE6-A30B-48A6-966B-D420E88A465F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>
          <a:xfrm>
            <a:off x="1809187" y="1523120"/>
            <a:ext cx="765031" cy="832383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xmlns="" id="{075CB873-AD7C-452C-9520-82AD63905F55}"/>
              </a:ext>
            </a:extLst>
          </p:cNvPr>
          <p:cNvCxnSpPr>
            <a:cxnSpLocks/>
            <a:stCxn id="8" idx="3"/>
            <a:endCxn id="11" idx="1"/>
          </p:cNvCxnSpPr>
          <p:nvPr/>
        </p:nvCxnSpPr>
        <p:spPr>
          <a:xfrm>
            <a:off x="3505568" y="1493962"/>
            <a:ext cx="759511" cy="82925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B5A359F0-7B08-4922-88DA-7153F40BCD08}"/>
              </a:ext>
            </a:extLst>
          </p:cNvPr>
          <p:cNvSpPr/>
          <p:nvPr/>
        </p:nvSpPr>
        <p:spPr>
          <a:xfrm>
            <a:off x="2568697" y="1227262"/>
            <a:ext cx="1054783" cy="533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Ш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О</a:t>
            </a: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xmlns="" id="{81D0F15D-C453-41E8-AB18-E2A50795C046}"/>
              </a:ext>
            </a:extLst>
          </p:cNvPr>
          <p:cNvCxnSpPr>
            <a:cxnSpLocks/>
            <a:stCxn id="11" idx="0"/>
            <a:endCxn id="10" idx="2"/>
          </p:cNvCxnSpPr>
          <p:nvPr/>
        </p:nvCxnSpPr>
        <p:spPr>
          <a:xfrm flipV="1">
            <a:off x="4761028" y="1789821"/>
            <a:ext cx="260444" cy="26669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xmlns="" id="{BE3F5987-889E-43F7-B83B-C59224EA0469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1637347" y="3062048"/>
            <a:ext cx="2742221" cy="593215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xmlns="" id="{166C13B3-A25B-44EA-A194-ED76453EE695}"/>
              </a:ext>
            </a:extLst>
          </p:cNvPr>
          <p:cNvCxnSpPr>
            <a:cxnSpLocks/>
          </p:cNvCxnSpPr>
          <p:nvPr/>
        </p:nvCxnSpPr>
        <p:spPr>
          <a:xfrm flipV="1">
            <a:off x="3655703" y="3031635"/>
            <a:ext cx="741881" cy="148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8">
            <a:extLst>
              <a:ext uri="{FF2B5EF4-FFF2-40B4-BE49-F238E27FC236}">
                <a16:creationId xmlns:a16="http://schemas.microsoft.com/office/drawing/2014/main" xmlns="" id="{745FC433-5E49-4D2B-A9DE-AC4DEE417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462" y="500616"/>
            <a:ext cx="1166379" cy="59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xmlns="" id="{5BC51E2C-BD13-44E0-96FF-CC838CA24E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462" y="1544695"/>
            <a:ext cx="1121615" cy="186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xmlns="" id="{04ABB2E1-6622-4F26-965E-A2FE093D44D9}"/>
              </a:ext>
            </a:extLst>
          </p:cNvPr>
          <p:cNvCxnSpPr>
            <a:cxnSpLocks/>
            <a:stCxn id="17" idx="3"/>
            <a:endCxn id="16" idx="1"/>
          </p:cNvCxnSpPr>
          <p:nvPr/>
        </p:nvCxnSpPr>
        <p:spPr>
          <a:xfrm>
            <a:off x="1780764" y="3889040"/>
            <a:ext cx="825458" cy="19392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4" name="Picture 2">
            <a:extLst>
              <a:ext uri="{FF2B5EF4-FFF2-40B4-BE49-F238E27FC236}">
                <a16:creationId xmlns:a16="http://schemas.microsoft.com/office/drawing/2014/main" xmlns="" id="{A42FC248-5034-4DC7-8528-0AA1975F0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284" y="3320335"/>
            <a:ext cx="1633285" cy="173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xmlns="" id="{6CD2F7FB-F7DD-4F73-AD6E-7B8B5B50A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494" y="1360141"/>
            <a:ext cx="565557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xmlns="" id="{B06D3FCC-8B91-4CF2-8944-6A3CCDD883CF}"/>
              </a:ext>
            </a:extLst>
          </p:cNvPr>
          <p:cNvSpPr/>
          <p:nvPr/>
        </p:nvSpPr>
        <p:spPr>
          <a:xfrm>
            <a:off x="2527861" y="4333090"/>
            <a:ext cx="1127842" cy="533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ТЁР</a:t>
            </a:r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xmlns="" id="{0D6585FC-02A8-4A43-82F5-B52C4B007278}"/>
              </a:ext>
            </a:extLst>
          </p:cNvPr>
          <p:cNvCxnSpPr>
            <a:cxnSpLocks/>
          </p:cNvCxnSpPr>
          <p:nvPr/>
        </p:nvCxnSpPr>
        <p:spPr>
          <a:xfrm>
            <a:off x="1616607" y="2622203"/>
            <a:ext cx="904626" cy="175182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0B6D9F1-C8F9-4120-8AAA-30C09F9E0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351" y="160231"/>
            <a:ext cx="1078772" cy="108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3354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928755" y="1055314"/>
            <a:ext cx="4475018" cy="1025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07000"/>
              </a:lnSpc>
              <a:spcBef>
                <a:spcPts val="300"/>
              </a:spcBef>
            </a:pPr>
            <a:endParaRPr lang="ru-RU" sz="1200" dirty="0" smtClean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07000"/>
              </a:lnSpc>
              <a:spcBef>
                <a:spcPts val="300"/>
              </a:spcBef>
            </a:pPr>
            <a:endParaRPr lang="ru-RU" sz="1200" dirty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076325" algn="just">
              <a:lnSpc>
                <a:spcPct val="107000"/>
              </a:lnSpc>
              <a:spcBef>
                <a:spcPts val="300"/>
              </a:spcBef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          </a:t>
            </a:r>
            <a:r>
              <a:rPr lang="ru-RU" sz="2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шишек</a:t>
            </a:r>
            <a:r>
              <a:rPr lang="ru-RU" sz="2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: скругленные углы 4">
            <a:extLst>
              <a:ext uri="{FF2B5EF4-FFF2-40B4-BE49-F238E27FC236}">
                <a16:creationId xmlns:a16="http://schemas.microsoft.com/office/drawing/2014/main" xmlns="" id="{C4FBD971-94B1-4E7E-8745-FC97ADDE64B1}"/>
              </a:ext>
            </a:extLst>
          </p:cNvPr>
          <p:cNvSpPr/>
          <p:nvPr/>
        </p:nvSpPr>
        <p:spPr>
          <a:xfrm>
            <a:off x="2588243" y="-53790"/>
            <a:ext cx="4149436" cy="434199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</a:rPr>
              <a:t> Доскажи словечко</a:t>
            </a:r>
            <a:endParaRPr lang="ru-RU" sz="3000" b="1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36534" y="351203"/>
            <a:ext cx="5701145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076325" algn="just">
              <a:lnSpc>
                <a:spcPct val="107000"/>
              </a:lnSpc>
              <a:spcBef>
                <a:spcPts val="300"/>
              </a:spcBef>
            </a:pP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растем на ели,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076325" algn="just">
              <a:lnSpc>
                <a:spcPct val="107000"/>
              </a:lnSpc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  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месте, мы при деле.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076325" algn="just">
              <a:lnSpc>
                <a:spcPct val="107000"/>
              </a:lnSpc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  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лбах у ребятишек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076325" algn="just">
              <a:lnSpc>
                <a:spcPct val="107000"/>
              </a:lnSpc>
              <a:spcAft>
                <a:spcPts val="300"/>
              </a:spcAft>
            </a:pP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  Никому не нужно…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6">
            <a:extLst>
              <a:ext uri="{FF2B5EF4-FFF2-40B4-BE49-F238E27FC236}">
                <a16:creationId xmlns:a16="http://schemas.microsoft.com/office/drawing/2014/main" xmlns="" id="{0932816C-8BE0-4B3B-A912-498D445FD7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6881" y="2035359"/>
            <a:ext cx="7117844" cy="677078"/>
          </a:xfrm>
          <a:prstGeom prst="rect">
            <a:avLst/>
          </a:prstGeom>
          <a:solidFill>
            <a:srgbClr val="F6F5FD"/>
          </a:solidFill>
          <a:ln w="19050">
            <a:solidFill>
              <a:schemeClr val="accent1">
                <a:shade val="95000"/>
                <a:satMod val="105000"/>
              </a:schemeClr>
            </a:solidFill>
            <a:prstDash val="sysDot"/>
          </a:ln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</a:rPr>
              <a:t>У Маши шишка.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Picture 1"/>
          <p:cNvPicPr/>
          <p:nvPr/>
        </p:nvPicPr>
        <p:blipFill rotWithShape="1"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84" b="44454"/>
          <a:stretch/>
        </p:blipFill>
        <p:spPr bwMode="auto">
          <a:xfrm>
            <a:off x="1468461" y="3255846"/>
            <a:ext cx="1865581" cy="1532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"/>
          <p:cNvPicPr/>
          <p:nvPr/>
        </p:nvPicPr>
        <p:blipFill rotWithShape="1"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0" r="39015" b="44454"/>
          <a:stretch/>
        </p:blipFill>
        <p:spPr bwMode="auto">
          <a:xfrm>
            <a:off x="3521965" y="3297197"/>
            <a:ext cx="1813560" cy="1532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"/>
          <p:cNvPicPr/>
          <p:nvPr/>
        </p:nvPicPr>
        <p:blipFill rotWithShape="1"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40" b="44454"/>
          <a:stretch/>
        </p:blipFill>
        <p:spPr bwMode="auto">
          <a:xfrm>
            <a:off x="5523448" y="3276204"/>
            <a:ext cx="1909445" cy="1533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Заголовок 6">
            <a:extLst>
              <a:ext uri="{FF2B5EF4-FFF2-40B4-BE49-F238E27FC236}">
                <a16:creationId xmlns:a16="http://schemas.microsoft.com/office/drawing/2014/main" xmlns="" id="{0932816C-8BE0-4B3B-A912-498D445FD7BB}"/>
              </a:ext>
            </a:extLst>
          </p:cNvPr>
          <p:cNvSpPr txBox="1">
            <a:spLocks/>
          </p:cNvSpPr>
          <p:nvPr/>
        </p:nvSpPr>
        <p:spPr>
          <a:xfrm>
            <a:off x="786881" y="2620119"/>
            <a:ext cx="7117844" cy="677078"/>
          </a:xfrm>
          <a:prstGeom prst="rect">
            <a:avLst/>
          </a:prstGeom>
          <a:solidFill>
            <a:srgbClr val="F6F5FD"/>
          </a:solidFill>
          <a:ln w="19050">
            <a:solidFill>
              <a:schemeClr val="accent1">
                <a:shade val="95000"/>
                <a:satMod val="105000"/>
              </a:schemeClr>
            </a:solidFill>
            <a:prstDash val="sysDot"/>
          </a:ln>
        </p:spPr>
        <p:txBody>
          <a:bodyPr spcFirstLastPara="1" wrap="square" lIns="91425" tIns="91425" rIns="91425" bIns="91425" rtlCol="0" anchor="ctr" anchorCtr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ctr"/>
            <a:r>
              <a:rPr lang="ru-RU" sz="3200" dirty="0" smtClean="0">
                <a:ln w="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 Миши  шишка.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39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11009145899553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1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54;p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7350" y="1277467"/>
            <a:ext cx="253401" cy="253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4;p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7350" y="2147455"/>
            <a:ext cx="253401" cy="249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4;p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7350" y="3013364"/>
            <a:ext cx="253401" cy="2534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53291" y="0"/>
            <a:ext cx="8451273" cy="1030891"/>
          </a:xfrm>
          <a:prstGeom prst="rect">
            <a:avLst/>
          </a:prstGeom>
          <a:ln w="25400" cap="flat" cmpd="sng" algn="ctr">
            <a:solidFill>
              <a:srgbClr val="92D050"/>
            </a:solidFill>
            <a:prstDash val="solid"/>
          </a:ln>
          <a:scene3d>
            <a:camera prst="orthographicFront"/>
            <a:lightRig rig="soft" dir="t">
              <a:rot lat="0" lon="0" rev="15600000"/>
            </a:lightRig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  <a:sp3d extrusionH="57150" prstMaterial="softEdge">
              <a:bevelT w="25400" h="38100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ctr"/>
            <a:r>
              <a:rPr lang="ru-RU" sz="24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Отработка навыка чтения предложений с буквами «Ш», «ш». </a:t>
            </a:r>
            <a:r>
              <a:rPr lang="ru-RU" sz="24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Слушание </a:t>
            </a:r>
            <a:r>
              <a:rPr lang="ru-RU" sz="24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литературного произведения о животных. </a:t>
            </a:r>
            <a:r>
              <a:rPr lang="ru-RU" sz="24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М. Пришвин «Глоток молока»</a:t>
            </a:r>
            <a:endParaRPr lang="ru-RU" dirty="0">
              <a:ln>
                <a:solidFill>
                  <a:schemeClr val="tx1"/>
                </a:solidFill>
              </a:ln>
              <a:solidFill>
                <a:srgbClr val="92D050"/>
              </a:solidFill>
            </a:endParaRPr>
          </a:p>
        </p:txBody>
      </p:sp>
      <p:pic>
        <p:nvPicPr>
          <p:cNvPr id="12" name="Google Shape;262;g31fedfeb379_0_169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7605" y="1210315"/>
            <a:ext cx="361231" cy="29114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56;p5"/>
          <p:cNvSpPr/>
          <p:nvPr/>
        </p:nvSpPr>
        <p:spPr>
          <a:xfrm>
            <a:off x="954631" y="1277467"/>
            <a:ext cx="7739096" cy="28513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0" tIns="0" rIns="0" bIns="0" anchor="t" anchorCtr="0">
            <a:noAutofit/>
            <a:sp3d extrusionH="57150">
              <a:bevelT w="38100" h="38100"/>
            </a:sp3d>
          </a:bodyPr>
          <a:lstStyle/>
          <a:p>
            <a:pPr algn="just">
              <a:buClr>
                <a:schemeClr val="dk1"/>
              </a:buClr>
              <a:buSzPts val="1600"/>
            </a:pPr>
            <a:r>
              <a:rPr lang="ru-RU" sz="1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Читать слова и предложения </a:t>
            </a:r>
            <a:r>
              <a:rPr lang="ru-RU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с </a:t>
            </a:r>
            <a:r>
              <a:rPr lang="ru-RU" sz="1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буквами Ш, ш.  </a:t>
            </a:r>
            <a:endParaRPr lang="ru-RU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lang="ru-RU" sz="1800" i="0" u="none" strike="noStrike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lang="ru-RU" sz="1200" i="0" u="none" strike="noStrike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ru-RU" sz="1800" i="0" u="none" strike="noStrik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Слушать и задавать вопросы по произведению Михаила М</a:t>
            </a:r>
            <a:r>
              <a:rPr lang="ru-RU" sz="1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ихайловича</a:t>
            </a:r>
            <a:r>
              <a:rPr lang="ru-RU" sz="1800" i="0" u="none" strike="noStrik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 Пришвина «Глоток молока».</a:t>
            </a:r>
            <a:endParaRPr sz="1800" i="0" u="none" strike="noStrike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marR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i="0" u="none" strike="noStrike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ru-RU" sz="1800" i="0" u="none" strike="noStrik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Анализировать произведение и выделять нужную информацию из прослушанного текста.</a:t>
            </a:r>
            <a:endParaRPr sz="1800" i="0" u="none" strike="noStrike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marR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i="0" u="none" strike="noStrike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 smtClean="0">
              <a:solidFill>
                <a:srgbClr val="2F2F4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2F2F4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7879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p41"/>
          <p:cNvSpPr txBox="1">
            <a:spLocks noGrp="1"/>
          </p:cNvSpPr>
          <p:nvPr>
            <p:ph type="title"/>
          </p:nvPr>
        </p:nvSpPr>
        <p:spPr>
          <a:xfrm>
            <a:off x="1551865" y="450669"/>
            <a:ext cx="5855400" cy="692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Среди </a:t>
            </a:r>
            <a:r>
              <a:rPr lang="ru-RU" dirty="0"/>
              <a:t>данных авторов укажите портрет М.М</a:t>
            </a:r>
            <a:r>
              <a:rPr lang="ru-RU" dirty="0" smtClean="0"/>
              <a:t>. Пришвина</a:t>
            </a:r>
            <a:r>
              <a:rPr lang="ru-RU" dirty="0"/>
              <a:t/>
            </a:r>
            <a:br>
              <a:rPr lang="ru-RU" dirty="0"/>
            </a:br>
            <a:endParaRPr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FF582D0-3119-4E69-836F-3BA070638193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 t="2254" b="2254"/>
          <a:stretch>
            <a:fillRect/>
          </a:stretch>
        </p:blipFill>
        <p:spPr>
          <a:xfrm>
            <a:off x="3419909" y="1683328"/>
            <a:ext cx="2119312" cy="2073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 descr="Picture background">
            <a:extLst>
              <a:ext uri="{FF2B5EF4-FFF2-40B4-BE49-F238E27FC236}">
                <a16:creationId xmlns:a16="http://schemas.microsoft.com/office/drawing/2014/main" xmlns="" id="{87C21627-C939-4D71-BD34-688BE3D3E599}"/>
              </a:ext>
            </a:extLst>
          </p:cNvPr>
          <p:cNvPicPr>
            <a:picLocks noGrp="1" noChangeAspect="1" noChangeArrowheads="1"/>
          </p:cNvPicPr>
          <p:nvPr>
            <p:ph type="pic" idx="2"/>
          </p:nvPr>
        </p:nvPicPr>
        <p:blipFill>
          <a:blip r:embed="rId4" cstate="print"/>
          <a:srcRect t="1086" b="1086"/>
          <a:stretch>
            <a:fillRect/>
          </a:stretch>
        </p:blipFill>
        <p:spPr bwMode="auto">
          <a:xfrm>
            <a:off x="5887028" y="1683327"/>
            <a:ext cx="1954645" cy="2073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type="pic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0" b="8540"/>
          <a:stretch>
            <a:fillRect/>
          </a:stretch>
        </p:blipFill>
        <p:spPr bwMode="auto">
          <a:xfrm>
            <a:off x="1047903" y="1683326"/>
            <a:ext cx="2024199" cy="2073275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p42"/>
          <p:cNvSpPr txBox="1">
            <a:spLocks noGrp="1"/>
          </p:cNvSpPr>
          <p:nvPr>
            <p:ph type="title"/>
          </p:nvPr>
        </p:nvSpPr>
        <p:spPr>
          <a:xfrm>
            <a:off x="623250" y="716525"/>
            <a:ext cx="7902300" cy="7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3000"/>
              <a:buFont typeface="Verdana"/>
              <a:buNone/>
            </a:pPr>
            <a:r>
              <a:rPr lang="ru-RU" dirty="0"/>
              <a:t>Проверь себя!</a:t>
            </a:r>
            <a:endParaRPr dirty="0"/>
          </a:p>
        </p:txBody>
      </p:sp>
      <p:sp>
        <p:nvSpPr>
          <p:cNvPr id="1316" name="Google Shape;1316;p42"/>
          <p:cNvSpPr txBox="1">
            <a:spLocks noGrp="1"/>
          </p:cNvSpPr>
          <p:nvPr>
            <p:ph type="subTitle" idx="1"/>
          </p:nvPr>
        </p:nvSpPr>
        <p:spPr>
          <a:xfrm>
            <a:off x="1340200" y="3380625"/>
            <a:ext cx="2056800" cy="9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600"/>
              <a:buFont typeface="Verdana"/>
              <a:buNone/>
            </a:pPr>
            <a:r>
              <a:rPr lang="ru-RU" dirty="0"/>
              <a:t>Михаил Михайлович Пришвин</a:t>
            </a:r>
            <a:endParaRPr dirty="0"/>
          </a:p>
        </p:txBody>
      </p:sp>
      <p:sp>
        <p:nvSpPr>
          <p:cNvPr id="1317" name="Google Shape;1317;p42"/>
          <p:cNvSpPr txBox="1">
            <a:spLocks noGrp="1"/>
          </p:cNvSpPr>
          <p:nvPr>
            <p:ph type="subTitle" idx="5"/>
          </p:nvPr>
        </p:nvSpPr>
        <p:spPr>
          <a:xfrm>
            <a:off x="3541100" y="3380625"/>
            <a:ext cx="2056800" cy="9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600"/>
              <a:buFont typeface="Verdana"/>
              <a:buNone/>
            </a:pPr>
            <a:r>
              <a:rPr lang="ru-RU" dirty="0"/>
              <a:t>Константин Дмитриевич Ушинский</a:t>
            </a:r>
            <a:endParaRPr dirty="0"/>
          </a:p>
        </p:txBody>
      </p:sp>
      <p:sp>
        <p:nvSpPr>
          <p:cNvPr id="1318" name="Google Shape;1318;p42"/>
          <p:cNvSpPr txBox="1">
            <a:spLocks noGrp="1"/>
          </p:cNvSpPr>
          <p:nvPr>
            <p:ph type="subTitle" idx="6"/>
          </p:nvPr>
        </p:nvSpPr>
        <p:spPr>
          <a:xfrm>
            <a:off x="5742000" y="3380625"/>
            <a:ext cx="2056800" cy="9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600"/>
              <a:buFont typeface="Verdana"/>
              <a:buNone/>
            </a:pPr>
            <a:r>
              <a:rPr lang="ru-RU" dirty="0"/>
              <a:t>Александр Сергеевич Пушкин</a:t>
            </a:r>
            <a:endParaRPr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CD73E98-DE1B-441B-994F-46699646A9CB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 t="2220" b="2220"/>
          <a:stretch>
            <a:fillRect/>
          </a:stretch>
        </p:blipFill>
        <p:spPr>
          <a:xfrm>
            <a:off x="3541100" y="1586345"/>
            <a:ext cx="1882955" cy="1794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Picture background">
            <a:extLst>
              <a:ext uri="{FF2B5EF4-FFF2-40B4-BE49-F238E27FC236}">
                <a16:creationId xmlns:a16="http://schemas.microsoft.com/office/drawing/2014/main" xmlns="" id="{EC4FD599-AFC1-4A62-BF4A-33CA77D0D2F6}"/>
              </a:ext>
            </a:extLst>
          </p:cNvPr>
          <p:cNvPicPr>
            <a:picLocks noGrp="1" noChangeAspect="1" noChangeArrowheads="1"/>
          </p:cNvPicPr>
          <p:nvPr>
            <p:ph type="pic" idx="4"/>
          </p:nvPr>
        </p:nvPicPr>
        <p:blipFill>
          <a:blip r:embed="rId4" cstate="print"/>
          <a:srcRect t="1000" b="1000"/>
          <a:stretch>
            <a:fillRect/>
          </a:stretch>
        </p:blipFill>
        <p:spPr bwMode="auto">
          <a:xfrm>
            <a:off x="5860473" y="1586345"/>
            <a:ext cx="1814945" cy="1685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340200" y="1586345"/>
            <a:ext cx="1668379" cy="1794280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rishvin_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47711" y="249382"/>
            <a:ext cx="4895557" cy="402996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Прямоугольник 7"/>
          <p:cNvSpPr/>
          <p:nvPr/>
        </p:nvSpPr>
        <p:spPr>
          <a:xfrm>
            <a:off x="69271" y="427935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>
                <a:ln>
                  <a:solidFill>
                    <a:schemeClr val="bg1"/>
                  </a:solidFill>
                </a:ln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Михаил Михайлович Пришвин</a:t>
            </a:r>
          </a:p>
          <a:p>
            <a:pPr algn="ctr"/>
            <a:r>
              <a:rPr lang="ru-RU" sz="1600" b="1" dirty="0">
                <a:ln>
                  <a:solidFill>
                    <a:schemeClr val="bg1"/>
                  </a:solidFill>
                </a:ln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1873 - 1954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183732" y="249382"/>
            <a:ext cx="3761510" cy="41395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just"/>
            <a:r>
              <a:rPr lang="ru-RU" sz="1800" dirty="0" smtClean="0">
                <a:ln w="0">
                  <a:solidFill>
                    <a:srgbClr val="CC0066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Михаил Михайлович Пришвин писал о жизни растений и животных, хотя по образованию он не был писателем. Некоторое время он даже работал учителем, агрономом и библиотекарем. </a:t>
            </a:r>
          </a:p>
          <a:p>
            <a:pPr algn="just"/>
            <a:r>
              <a:rPr lang="ru-RU" sz="1800" dirty="0" smtClean="0">
                <a:ln w="0">
                  <a:solidFill>
                    <a:srgbClr val="CC0066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Михаил Пришвин с ранней весны до поздней осени ходил по лесам с охотничьей сумкой, наблюдая за растениями и животными.</a:t>
            </a:r>
          </a:p>
          <a:p>
            <a:pPr algn="just"/>
            <a:endParaRPr lang="ru-RU" sz="1100" dirty="0">
              <a:ln w="0">
                <a:solidFill>
                  <a:srgbClr val="CC0066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800" dirty="0" smtClean="0">
                <a:ln w="0">
                  <a:solidFill>
                    <a:srgbClr val="CC0066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«Никто не мог так передать</a:t>
            </a:r>
          </a:p>
          <a:p>
            <a:pPr algn="just"/>
            <a:r>
              <a:rPr lang="ru-RU" sz="1800" dirty="0" smtClean="0">
                <a:ln w="0">
                  <a:solidFill>
                    <a:srgbClr val="CC0066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Красы полей и рек, </a:t>
            </a:r>
          </a:p>
          <a:p>
            <a:pPr algn="just"/>
            <a:r>
              <a:rPr lang="ru-RU" sz="1800" dirty="0" smtClean="0">
                <a:ln w="0">
                  <a:solidFill>
                    <a:srgbClr val="CC0066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И так о лесе рассказать </a:t>
            </a:r>
          </a:p>
          <a:p>
            <a:pPr algn="just"/>
            <a:r>
              <a:rPr lang="ru-RU" sz="1800" dirty="0" smtClean="0">
                <a:ln w="0">
                  <a:solidFill>
                    <a:srgbClr val="CC0066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 этот человек…»</a:t>
            </a:r>
            <a:endParaRPr lang="ru-RU" sz="1800" dirty="0">
              <a:ln w="0">
                <a:solidFill>
                  <a:srgbClr val="CC0066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18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p42"/>
          <p:cNvSpPr txBox="1">
            <a:spLocks noGrp="1"/>
          </p:cNvSpPr>
          <p:nvPr>
            <p:ph type="title"/>
          </p:nvPr>
        </p:nvSpPr>
        <p:spPr>
          <a:xfrm>
            <a:off x="620850" y="478400"/>
            <a:ext cx="7902300" cy="4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ru-RU" sz="3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Выберите верное утверждение: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16" name="Google Shape;1316;p42"/>
          <p:cNvSpPr txBox="1">
            <a:spLocks noGrp="1"/>
          </p:cNvSpPr>
          <p:nvPr>
            <p:ph type="subTitle" idx="1"/>
          </p:nvPr>
        </p:nvSpPr>
        <p:spPr>
          <a:xfrm>
            <a:off x="346512" y="2790075"/>
            <a:ext cx="2056800" cy="9633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25" tIns="91425" rIns="91425" bIns="91425" anchor="t" anchorCtr="0">
            <a:noAutofit/>
            <a:sp3d extrusionH="57150">
              <a:bevelT w="38100" h="38100" prst="angle"/>
            </a:sp3d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600"/>
              <a:buFont typeface="Verdana"/>
              <a:buNone/>
            </a:pPr>
            <a:r>
              <a:rPr lang="ru-RU" dirty="0"/>
              <a:t>Михаил Михайлович Пришвин</a:t>
            </a:r>
            <a:endParaRPr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4CA8FF9-E23C-4D04-9EDF-280BF490EDF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8798" b="8798"/>
          <a:stretch>
            <a:fillRect/>
          </a:stretch>
        </p:blipFill>
        <p:spPr>
          <a:xfrm>
            <a:off x="620850" y="1193800"/>
            <a:ext cx="1508125" cy="1477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2AAB422E-1CFF-423F-8872-BECBE0E65F09}"/>
              </a:ext>
            </a:extLst>
          </p:cNvPr>
          <p:cNvSpPr/>
          <p:nvPr/>
        </p:nvSpPr>
        <p:spPr>
          <a:xfrm>
            <a:off x="2403313" y="1193800"/>
            <a:ext cx="63941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         не любил собак;</a:t>
            </a:r>
          </a:p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         </a:t>
            </a:r>
            <a:endParaRPr lang="ru-RU" sz="200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        был 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агрономом, </a:t>
            </a: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библиотекарем, </a:t>
            </a:r>
          </a:p>
          <a:p>
            <a:pPr>
              <a:lnSpc>
                <a:spcPct val="200000"/>
              </a:lnSpc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         учителем, любил природу; </a:t>
            </a:r>
            <a:endParaRPr lang="ru-RU" sz="20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         написал сказку «Мойдодыр».</a:t>
            </a:r>
          </a:p>
        </p:txBody>
      </p:sp>
      <p:sp>
        <p:nvSpPr>
          <p:cNvPr id="19" name="Google Shape;1575;p84">
            <a:extLst>
              <a:ext uri="{FF2B5EF4-FFF2-40B4-BE49-F238E27FC236}">
                <a16:creationId xmlns:a16="http://schemas.microsoft.com/office/drawing/2014/main" xmlns="" id="{461593BD-1495-47BE-AEBC-30BD5FC256DC}"/>
              </a:ext>
            </a:extLst>
          </p:cNvPr>
          <p:cNvSpPr/>
          <p:nvPr/>
        </p:nvSpPr>
        <p:spPr>
          <a:xfrm>
            <a:off x="2654803" y="1402417"/>
            <a:ext cx="356700" cy="357000"/>
          </a:xfrm>
          <a:prstGeom prst="ellipse">
            <a:avLst/>
          </a:prstGeom>
          <a:noFill/>
          <a:ln w="19050" cap="flat" cmpd="sng">
            <a:solidFill>
              <a:srgbClr val="2F2F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1575;p84">
            <a:extLst>
              <a:ext uri="{FF2B5EF4-FFF2-40B4-BE49-F238E27FC236}">
                <a16:creationId xmlns:a16="http://schemas.microsoft.com/office/drawing/2014/main" xmlns="" id="{8BE0E0A9-CCBB-4820-9F36-B603BBDEA847}"/>
              </a:ext>
            </a:extLst>
          </p:cNvPr>
          <p:cNvSpPr/>
          <p:nvPr/>
        </p:nvSpPr>
        <p:spPr>
          <a:xfrm>
            <a:off x="2654803" y="2152433"/>
            <a:ext cx="356700" cy="357000"/>
          </a:xfrm>
          <a:prstGeom prst="ellipse">
            <a:avLst/>
          </a:prstGeom>
          <a:noFill/>
          <a:ln w="19050" cap="flat" cmpd="sng">
            <a:solidFill>
              <a:srgbClr val="2F2F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1575;p84">
            <a:extLst>
              <a:ext uri="{FF2B5EF4-FFF2-40B4-BE49-F238E27FC236}">
                <a16:creationId xmlns:a16="http://schemas.microsoft.com/office/drawing/2014/main" xmlns="" id="{A980429E-81E4-40E8-9D84-DBCFC869B049}"/>
              </a:ext>
            </a:extLst>
          </p:cNvPr>
          <p:cNvSpPr/>
          <p:nvPr/>
        </p:nvSpPr>
        <p:spPr>
          <a:xfrm>
            <a:off x="2654803" y="3259450"/>
            <a:ext cx="356700" cy="357000"/>
          </a:xfrm>
          <a:prstGeom prst="ellipse">
            <a:avLst/>
          </a:prstGeom>
          <a:noFill/>
          <a:ln w="19050" cap="flat" cmpd="sng">
            <a:solidFill>
              <a:srgbClr val="2F2F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041;p128" descr="Изображение выглядит как графическая вставка, мультфильм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D338377D-1687-4F23-A896-D2F9B80F1C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67945" y="3007531"/>
            <a:ext cx="929543" cy="1762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527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p42"/>
          <p:cNvSpPr txBox="1">
            <a:spLocks noGrp="1"/>
          </p:cNvSpPr>
          <p:nvPr>
            <p:ph type="title"/>
          </p:nvPr>
        </p:nvSpPr>
        <p:spPr>
          <a:xfrm>
            <a:off x="620850" y="478400"/>
            <a:ext cx="7902300" cy="4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3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Выберите верное утверждение: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16" name="Google Shape;1316;p42"/>
          <p:cNvSpPr txBox="1">
            <a:spLocks noGrp="1"/>
          </p:cNvSpPr>
          <p:nvPr>
            <p:ph type="subTitle" idx="1"/>
          </p:nvPr>
        </p:nvSpPr>
        <p:spPr>
          <a:xfrm>
            <a:off x="346512" y="2790075"/>
            <a:ext cx="2056800" cy="9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600"/>
              <a:buFont typeface="Verdana"/>
              <a:buNone/>
            </a:pPr>
            <a:r>
              <a:rPr lang="ru-RU" dirty="0"/>
              <a:t>Михаил Михайлович Пришвин</a:t>
            </a:r>
            <a:endParaRPr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4CA8FF9-E23C-4D04-9EDF-280BF490EDF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8798" b="8798"/>
          <a:stretch>
            <a:fillRect/>
          </a:stretch>
        </p:blipFill>
        <p:spPr>
          <a:xfrm>
            <a:off x="620850" y="1193800"/>
            <a:ext cx="1508125" cy="1477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2AAB422E-1CFF-423F-8872-BECBE0E65F09}"/>
              </a:ext>
            </a:extLst>
          </p:cNvPr>
          <p:cNvSpPr/>
          <p:nvPr/>
        </p:nvSpPr>
        <p:spPr>
          <a:xfrm>
            <a:off x="2403313" y="1193800"/>
            <a:ext cx="63941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         не любил собак;</a:t>
            </a:r>
          </a:p>
          <a:p>
            <a:pPr>
              <a:lnSpc>
                <a:spcPct val="200000"/>
              </a:lnSpc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         </a:t>
            </a: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был 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агрономом, библиотекарем, </a:t>
            </a:r>
          </a:p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          учителем, любил природу; </a:t>
            </a: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         написал сказку «Мойдодыр».</a:t>
            </a:r>
          </a:p>
        </p:txBody>
      </p:sp>
      <p:sp>
        <p:nvSpPr>
          <p:cNvPr id="19" name="Google Shape;1575;p84">
            <a:extLst>
              <a:ext uri="{FF2B5EF4-FFF2-40B4-BE49-F238E27FC236}">
                <a16:creationId xmlns:a16="http://schemas.microsoft.com/office/drawing/2014/main" xmlns="" id="{461593BD-1495-47BE-AEBC-30BD5FC256DC}"/>
              </a:ext>
            </a:extLst>
          </p:cNvPr>
          <p:cNvSpPr/>
          <p:nvPr/>
        </p:nvSpPr>
        <p:spPr>
          <a:xfrm>
            <a:off x="2654803" y="1402417"/>
            <a:ext cx="356700" cy="357000"/>
          </a:xfrm>
          <a:prstGeom prst="ellipse">
            <a:avLst/>
          </a:prstGeom>
          <a:noFill/>
          <a:ln w="19050" cap="flat" cmpd="sng">
            <a:solidFill>
              <a:srgbClr val="2F2F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1575;p84">
            <a:extLst>
              <a:ext uri="{FF2B5EF4-FFF2-40B4-BE49-F238E27FC236}">
                <a16:creationId xmlns:a16="http://schemas.microsoft.com/office/drawing/2014/main" xmlns="" id="{8BE0E0A9-CCBB-4820-9F36-B603BBDEA847}"/>
              </a:ext>
            </a:extLst>
          </p:cNvPr>
          <p:cNvSpPr/>
          <p:nvPr/>
        </p:nvSpPr>
        <p:spPr>
          <a:xfrm>
            <a:off x="2654803" y="2056606"/>
            <a:ext cx="356700" cy="357000"/>
          </a:xfrm>
          <a:prstGeom prst="ellipse">
            <a:avLst/>
          </a:prstGeom>
          <a:noFill/>
          <a:ln w="19050" cap="flat" cmpd="sng">
            <a:solidFill>
              <a:srgbClr val="2F2F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1575;p84">
            <a:extLst>
              <a:ext uri="{FF2B5EF4-FFF2-40B4-BE49-F238E27FC236}">
                <a16:creationId xmlns:a16="http://schemas.microsoft.com/office/drawing/2014/main" xmlns="" id="{A980429E-81E4-40E8-9D84-DBCFC869B049}"/>
              </a:ext>
            </a:extLst>
          </p:cNvPr>
          <p:cNvSpPr/>
          <p:nvPr/>
        </p:nvSpPr>
        <p:spPr>
          <a:xfrm>
            <a:off x="2677650" y="2923113"/>
            <a:ext cx="356700" cy="357000"/>
          </a:xfrm>
          <a:prstGeom prst="ellipse">
            <a:avLst/>
          </a:prstGeom>
          <a:noFill/>
          <a:ln w="19050" cap="flat" cmpd="sng">
            <a:solidFill>
              <a:srgbClr val="2F2F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041;p128" descr="Изображение выглядит как графическая вставка, мультфильм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D338377D-1687-4F23-A896-D2F9B80F1C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67945" y="3007531"/>
            <a:ext cx="929543" cy="1762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780;p99" descr="Изображение выглядит как круг, Графика, снимок экрана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xmlns="" id="{7BCC55A9-4BAB-4CD7-B8A1-1DBBBF6A97E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45103" y="1905713"/>
            <a:ext cx="776100" cy="77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773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3578" y="418363"/>
            <a:ext cx="5277726" cy="616773"/>
          </a:xfrm>
          <a:ln>
            <a:solidFill>
              <a:srgbClr val="92D050"/>
            </a:solidFill>
          </a:ln>
          <a:scene3d>
            <a:camera prst="orthographicFront"/>
            <a:lightRig rig="soft" dir="t">
              <a:rot lat="0" lon="0" rev="15600000"/>
            </a:lightRig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Повторяем то, что знаем</a:t>
            </a:r>
            <a:endParaRPr lang="ru-RU" dirty="0">
              <a:ln>
                <a:solidFill>
                  <a:schemeClr val="tx1"/>
                </a:solidFill>
              </a:ln>
              <a:solidFill>
                <a:srgbClr val="92D05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0ED0A27-2DDF-4A70-467A-9F5DF0171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144" y="510395"/>
            <a:ext cx="2687783" cy="39240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4047" r="3173" b="2967"/>
          <a:stretch/>
        </p:blipFill>
        <p:spPr>
          <a:xfrm>
            <a:off x="3525982" y="1149927"/>
            <a:ext cx="4814414" cy="2140528"/>
          </a:xfrm>
          <a:prstGeom prst="rect">
            <a:avLst/>
          </a:prstGeom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-588" t="1896" r="1469" b="73390"/>
          <a:stretch/>
        </p:blipFill>
        <p:spPr>
          <a:xfrm>
            <a:off x="3664487" y="3405246"/>
            <a:ext cx="467590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3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9642" y="0"/>
            <a:ext cx="4358990" cy="5135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33018" y="336109"/>
            <a:ext cx="3701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2F2F45"/>
              </a:buClr>
              <a:buSzPts val="1600"/>
            </a:pPr>
            <a:r>
              <a:rPr lang="ru-RU" sz="1800" b="1" dirty="0"/>
              <a:t>Михаил Михайлович Пришв</a:t>
            </a:r>
            <a:r>
              <a:rPr lang="ru-RU" sz="1800" b="1" dirty="0" smtClean="0"/>
              <a:t>ин</a:t>
            </a:r>
            <a:endParaRPr lang="ru-RU" sz="18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4CA8FF9-E23C-4D04-9EDF-280BF490ED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8798" b="8798"/>
          <a:stretch>
            <a:fillRect/>
          </a:stretch>
        </p:blipFill>
        <p:spPr>
          <a:xfrm>
            <a:off x="1162455" y="862451"/>
            <a:ext cx="1735489" cy="1739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5772" y="2326944"/>
            <a:ext cx="3930556" cy="2729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4816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328197" y="256003"/>
            <a:ext cx="8642350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cs typeface="Times New Roman" panose="02020603050405020304" pitchFamily="18" charset="0"/>
              </a:rPr>
              <a:t>– </a:t>
            </a:r>
            <a:r>
              <a:rPr lang="ru-RU" alt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Кто такая Лада?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– </a:t>
            </a:r>
            <a:r>
              <a:rPr lang="ru-RU" alt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Как </a:t>
            </a:r>
            <a:r>
              <a:rPr lang="ru-RU" alt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понимаете слово </a:t>
            </a:r>
            <a:r>
              <a:rPr lang="ru-RU" altLang="ru-RU" sz="24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отвёртывалась</a:t>
            </a:r>
            <a:r>
              <a:rPr lang="ru-RU" alt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– Кого позвали к Ладе?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– Как Лада отреагировала на появление автора?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– Как понимаете выражение </a:t>
            </a:r>
            <a:endParaRPr lang="ru-RU" altLang="ru-RU" sz="2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“</a:t>
            </a:r>
            <a:r>
              <a:rPr lang="ru-RU" altLang="ru-RU" sz="24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забила прутом”, </a:t>
            </a:r>
            <a:endParaRPr lang="ru-RU" altLang="ru-RU" sz="2400" i="1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“</a:t>
            </a:r>
            <a:r>
              <a:rPr lang="ru-RU" altLang="ru-RU" sz="24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жизнь </a:t>
            </a:r>
            <a:r>
              <a:rPr lang="ru-RU" altLang="ru-RU" sz="2400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заиграла в её глазах”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– Что сказал автор Ладе?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– </a:t>
            </a:r>
            <a:r>
              <a:rPr lang="ru-RU" alt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Как Лада отреагировала на слова автора</a:t>
            </a:r>
            <a:r>
              <a:rPr lang="ru-RU" alt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– Что за «волшебное лекарство» принёс ей хозяин? </a:t>
            </a:r>
            <a:endParaRPr lang="ru-RU" altLang="ru-RU" sz="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– О </a:t>
            </a:r>
            <a:r>
              <a:rPr lang="ru-RU" alt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чём этот рассказ – о еде или о любви?</a:t>
            </a:r>
            <a:endParaRPr lang="ru-RU" alt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544F8DC-95FB-4036-A28B-027C617EA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371" y="1818342"/>
            <a:ext cx="2060352" cy="1400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620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338;p45"/>
          <p:cNvSpPr txBox="1">
            <a:spLocks noGrp="1"/>
          </p:cNvSpPr>
          <p:nvPr>
            <p:ph type="title"/>
          </p:nvPr>
        </p:nvSpPr>
        <p:spPr>
          <a:xfrm>
            <a:off x="1090652" y="280992"/>
            <a:ext cx="7117844" cy="5225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Соедини линией словосочетание с его значением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1706;p91">
            <a:extLst>
              <a:ext uri="{FF2B5EF4-FFF2-40B4-BE49-F238E27FC236}">
                <a16:creationId xmlns:a16="http://schemas.microsoft.com/office/drawing/2014/main" xmlns="" id="{652138A4-A5AB-456E-BCB0-6391D88277E3}"/>
              </a:ext>
            </a:extLst>
          </p:cNvPr>
          <p:cNvSpPr txBox="1">
            <a:spLocks/>
          </p:cNvSpPr>
          <p:nvPr/>
        </p:nvSpPr>
        <p:spPr>
          <a:xfrm>
            <a:off x="1133474" y="1523482"/>
            <a:ext cx="2716831" cy="715078"/>
          </a:xfrm>
          <a:prstGeom prst="roundRect">
            <a:avLst>
              <a:gd name="adj" fmla="val 16667"/>
            </a:avLst>
          </a:prstGeom>
          <a:solidFill>
            <a:srgbClr val="D7F1FD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spcFirstLastPara="1" wrap="square" lIns="182875" tIns="182875" rIns="182875" bIns="182875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r>
              <a:rPr lang="ru-RU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абила прутом</a:t>
            </a:r>
            <a:endParaRPr lang="ru-RU" dirty="0"/>
          </a:p>
        </p:txBody>
      </p:sp>
      <p:sp>
        <p:nvSpPr>
          <p:cNvPr id="9" name="Google Shape;1706;p91">
            <a:extLst>
              <a:ext uri="{FF2B5EF4-FFF2-40B4-BE49-F238E27FC236}">
                <a16:creationId xmlns:a16="http://schemas.microsoft.com/office/drawing/2014/main" xmlns="" id="{A0737819-47CE-4F36-80FC-BB1600F6FE67}"/>
              </a:ext>
            </a:extLst>
          </p:cNvPr>
          <p:cNvSpPr txBox="1">
            <a:spLocks/>
          </p:cNvSpPr>
          <p:nvPr/>
        </p:nvSpPr>
        <p:spPr>
          <a:xfrm>
            <a:off x="1133474" y="2713792"/>
            <a:ext cx="2716831" cy="1021545"/>
          </a:xfrm>
          <a:prstGeom prst="roundRect">
            <a:avLst>
              <a:gd name="adj" fmla="val 16667"/>
            </a:avLst>
          </a:prstGeom>
          <a:solidFill>
            <a:srgbClr val="D7F1FD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spcFirstLastPara="1" wrap="square" lIns="182875" tIns="182875" rIns="182875" bIns="182875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жизнь заиграла в глазах</a:t>
            </a:r>
            <a:endParaRPr lang="ru-RU" dirty="0"/>
          </a:p>
        </p:txBody>
      </p:sp>
      <p:sp>
        <p:nvSpPr>
          <p:cNvPr id="10" name="Google Shape;1706;p91">
            <a:extLst>
              <a:ext uri="{FF2B5EF4-FFF2-40B4-BE49-F238E27FC236}">
                <a16:creationId xmlns:a16="http://schemas.microsoft.com/office/drawing/2014/main" xmlns="" id="{B779B943-4F82-4CD5-B4A3-B4C5A3CCA9E7}"/>
              </a:ext>
            </a:extLst>
          </p:cNvPr>
          <p:cNvSpPr txBox="1">
            <a:spLocks/>
          </p:cNvSpPr>
          <p:nvPr/>
        </p:nvSpPr>
        <p:spPr>
          <a:xfrm>
            <a:off x="5076824" y="1012710"/>
            <a:ext cx="2716831" cy="1021545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spcFirstLastPara="1" wrap="square" lIns="182875" tIns="182875" rIns="182875" bIns="182875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оявилась радость в глазах</a:t>
            </a:r>
            <a:endParaRPr lang="ru-RU" dirty="0"/>
          </a:p>
        </p:txBody>
      </p:sp>
      <p:sp>
        <p:nvSpPr>
          <p:cNvPr id="11" name="Google Shape;1706;p91">
            <a:extLst>
              <a:ext uri="{FF2B5EF4-FFF2-40B4-BE49-F238E27FC236}">
                <a16:creationId xmlns:a16="http://schemas.microsoft.com/office/drawing/2014/main" xmlns="" id="{8A4DC604-2886-401A-B72B-8ADADACAFE72}"/>
              </a:ext>
            </a:extLst>
          </p:cNvPr>
          <p:cNvSpPr txBox="1">
            <a:spLocks/>
          </p:cNvSpPr>
          <p:nvPr/>
        </p:nvSpPr>
        <p:spPr>
          <a:xfrm>
            <a:off x="5076824" y="2190935"/>
            <a:ext cx="2716831" cy="715078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txBody>
          <a:bodyPr spcFirstLastPara="1" wrap="square" lIns="182875" tIns="182875" rIns="182875" bIns="182875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авиляла хвостом</a:t>
            </a:r>
            <a:endParaRPr lang="ru-RU" dirty="0"/>
          </a:p>
        </p:txBody>
      </p:sp>
      <p:sp>
        <p:nvSpPr>
          <p:cNvPr id="12" name="Google Shape;1706;p91">
            <a:extLst>
              <a:ext uri="{FF2B5EF4-FFF2-40B4-BE49-F238E27FC236}">
                <a16:creationId xmlns:a16="http://schemas.microsoft.com/office/drawing/2014/main" xmlns="" id="{CB79EF7E-82BE-4197-B2F4-43B6B6FDB384}"/>
              </a:ext>
            </a:extLst>
          </p:cNvPr>
          <p:cNvSpPr txBox="1">
            <a:spLocks/>
          </p:cNvSpPr>
          <p:nvPr/>
        </p:nvSpPr>
        <p:spPr>
          <a:xfrm>
            <a:off x="5076823" y="3053169"/>
            <a:ext cx="2716831" cy="1021545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spcFirstLastPara="1" wrap="square" lIns="182875" tIns="182875" rIns="182875" bIns="182875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стала играть прутиком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497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338;p45"/>
          <p:cNvSpPr txBox="1">
            <a:spLocks noGrp="1"/>
          </p:cNvSpPr>
          <p:nvPr>
            <p:ph type="title"/>
          </p:nvPr>
        </p:nvSpPr>
        <p:spPr>
          <a:xfrm>
            <a:off x="1090652" y="280992"/>
            <a:ext cx="7117844" cy="5225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Соедини линией словосочетание с его значением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1706;p91">
            <a:extLst>
              <a:ext uri="{FF2B5EF4-FFF2-40B4-BE49-F238E27FC236}">
                <a16:creationId xmlns:a16="http://schemas.microsoft.com/office/drawing/2014/main" xmlns="" id="{652138A4-A5AB-456E-BCB0-6391D88277E3}"/>
              </a:ext>
            </a:extLst>
          </p:cNvPr>
          <p:cNvSpPr txBox="1">
            <a:spLocks/>
          </p:cNvSpPr>
          <p:nvPr/>
        </p:nvSpPr>
        <p:spPr>
          <a:xfrm>
            <a:off x="1133474" y="1523482"/>
            <a:ext cx="2716831" cy="715078"/>
          </a:xfrm>
          <a:prstGeom prst="roundRect">
            <a:avLst>
              <a:gd name="adj" fmla="val 16667"/>
            </a:avLst>
          </a:prstGeom>
          <a:solidFill>
            <a:srgbClr val="D7F1FD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spcFirstLastPara="1" wrap="square" lIns="182875" tIns="182875" rIns="182875" bIns="182875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r>
              <a:rPr lang="ru-RU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абила прутом</a:t>
            </a:r>
            <a:endParaRPr lang="ru-RU" dirty="0"/>
          </a:p>
        </p:txBody>
      </p:sp>
      <p:sp>
        <p:nvSpPr>
          <p:cNvPr id="9" name="Google Shape;1706;p91">
            <a:extLst>
              <a:ext uri="{FF2B5EF4-FFF2-40B4-BE49-F238E27FC236}">
                <a16:creationId xmlns:a16="http://schemas.microsoft.com/office/drawing/2014/main" xmlns="" id="{A0737819-47CE-4F36-80FC-BB1600F6FE67}"/>
              </a:ext>
            </a:extLst>
          </p:cNvPr>
          <p:cNvSpPr txBox="1">
            <a:spLocks/>
          </p:cNvSpPr>
          <p:nvPr/>
        </p:nvSpPr>
        <p:spPr>
          <a:xfrm>
            <a:off x="1133474" y="2713792"/>
            <a:ext cx="2716831" cy="1021545"/>
          </a:xfrm>
          <a:prstGeom prst="roundRect">
            <a:avLst>
              <a:gd name="adj" fmla="val 16667"/>
            </a:avLst>
          </a:prstGeom>
          <a:solidFill>
            <a:srgbClr val="D7F1FD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spcFirstLastPara="1" wrap="square" lIns="182875" tIns="182875" rIns="182875" bIns="182875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жизнь заиграла в глазах</a:t>
            </a:r>
            <a:endParaRPr lang="ru-RU" dirty="0"/>
          </a:p>
        </p:txBody>
      </p:sp>
      <p:sp>
        <p:nvSpPr>
          <p:cNvPr id="10" name="Google Shape;1706;p91">
            <a:extLst>
              <a:ext uri="{FF2B5EF4-FFF2-40B4-BE49-F238E27FC236}">
                <a16:creationId xmlns:a16="http://schemas.microsoft.com/office/drawing/2014/main" xmlns="" id="{B779B943-4F82-4CD5-B4A3-B4C5A3CCA9E7}"/>
              </a:ext>
            </a:extLst>
          </p:cNvPr>
          <p:cNvSpPr txBox="1">
            <a:spLocks/>
          </p:cNvSpPr>
          <p:nvPr/>
        </p:nvSpPr>
        <p:spPr>
          <a:xfrm>
            <a:off x="5076824" y="1012710"/>
            <a:ext cx="2716831" cy="1021545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spcFirstLastPara="1" wrap="square" lIns="182875" tIns="182875" rIns="182875" bIns="182875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оявилась радость в глазах</a:t>
            </a:r>
            <a:endParaRPr lang="ru-RU" dirty="0"/>
          </a:p>
        </p:txBody>
      </p:sp>
      <p:sp>
        <p:nvSpPr>
          <p:cNvPr id="11" name="Google Shape;1706;p91">
            <a:extLst>
              <a:ext uri="{FF2B5EF4-FFF2-40B4-BE49-F238E27FC236}">
                <a16:creationId xmlns:a16="http://schemas.microsoft.com/office/drawing/2014/main" xmlns="" id="{8A4DC604-2886-401A-B72B-8ADADACAFE72}"/>
              </a:ext>
            </a:extLst>
          </p:cNvPr>
          <p:cNvSpPr txBox="1">
            <a:spLocks/>
          </p:cNvSpPr>
          <p:nvPr/>
        </p:nvSpPr>
        <p:spPr>
          <a:xfrm>
            <a:off x="5076824" y="2190935"/>
            <a:ext cx="2716831" cy="715078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txBody>
          <a:bodyPr spcFirstLastPara="1" wrap="square" lIns="182875" tIns="182875" rIns="182875" bIns="182875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авиляла хвостом</a:t>
            </a:r>
            <a:endParaRPr lang="ru-RU" dirty="0"/>
          </a:p>
        </p:txBody>
      </p:sp>
      <p:sp>
        <p:nvSpPr>
          <p:cNvPr id="12" name="Google Shape;1706;p91">
            <a:extLst>
              <a:ext uri="{FF2B5EF4-FFF2-40B4-BE49-F238E27FC236}">
                <a16:creationId xmlns:a16="http://schemas.microsoft.com/office/drawing/2014/main" xmlns="" id="{CB79EF7E-82BE-4197-B2F4-43B6B6FDB384}"/>
              </a:ext>
            </a:extLst>
          </p:cNvPr>
          <p:cNvSpPr txBox="1">
            <a:spLocks/>
          </p:cNvSpPr>
          <p:nvPr/>
        </p:nvSpPr>
        <p:spPr>
          <a:xfrm>
            <a:off x="5076823" y="3053169"/>
            <a:ext cx="2716831" cy="1021545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spcFirstLastPara="1" wrap="square" lIns="182875" tIns="182875" rIns="182875" bIns="182875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стала играть прутиком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xmlns="" id="{78B2A29E-713F-4AA6-8E58-A687D8C77B6A}"/>
              </a:ext>
            </a:extLst>
          </p:cNvPr>
          <p:cNvCxnSpPr/>
          <p:nvPr/>
        </p:nvCxnSpPr>
        <p:spPr>
          <a:xfrm>
            <a:off x="3850305" y="1881021"/>
            <a:ext cx="1226518" cy="6907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xmlns="" id="{63234955-C00C-4D74-9534-B7680B563F31}"/>
              </a:ext>
            </a:extLst>
          </p:cNvPr>
          <p:cNvCxnSpPr/>
          <p:nvPr/>
        </p:nvCxnSpPr>
        <p:spPr>
          <a:xfrm flipV="1">
            <a:off x="3850305" y="1523483"/>
            <a:ext cx="1226519" cy="17010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539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63186" y="1005571"/>
            <a:ext cx="5360700" cy="860429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</a:rPr>
              <a:t>А)</a:t>
            </a:r>
            <a:r>
              <a:rPr lang="ru-RU" b="1" dirty="0" smtClean="0">
                <a:ln/>
                <a:solidFill>
                  <a:schemeClr val="accent4"/>
                </a:solidFill>
              </a:rPr>
              <a:t> 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Она была сыта.</a:t>
            </a:r>
            <a:endParaRPr lang="ru-RU" b="1" dirty="0" smtClean="0">
              <a:ln/>
              <a:solidFill>
                <a:schemeClr val="accent4"/>
              </a:solidFill>
            </a:endParaRPr>
          </a:p>
          <a:p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</a:rPr>
              <a:t>Б)</a:t>
            </a:r>
            <a:r>
              <a:rPr lang="ru-RU" b="1" dirty="0" smtClean="0">
                <a:ln/>
                <a:solidFill>
                  <a:schemeClr val="accent4"/>
                </a:solidFill>
              </a:rPr>
              <a:t> 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Она заболела.</a:t>
            </a:r>
            <a:endParaRPr lang="ru-RU" b="1" dirty="0" smtClean="0">
              <a:ln/>
              <a:solidFill>
                <a:schemeClr val="accent4"/>
              </a:solidFill>
            </a:endParaRPr>
          </a:p>
          <a:p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</a:rPr>
              <a:t>В)</a:t>
            </a:r>
            <a:r>
              <a:rPr lang="ru-RU" b="1" dirty="0" smtClean="0">
                <a:ln/>
                <a:solidFill>
                  <a:schemeClr val="accent4"/>
                </a:solidFill>
              </a:rPr>
              <a:t> 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Она обиделась.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1093899" y="2013688"/>
            <a:ext cx="6499274" cy="385842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</a:rPr>
              <a:t>2. Что помогло собаке начать пить молоко?</a:t>
            </a:r>
            <a:endParaRPr lang="ru-RU" b="1" dirty="0">
              <a:ln>
                <a:solidFill>
                  <a:schemeClr val="tx1"/>
                </a:solidFill>
              </a:ln>
              <a:solidFill>
                <a:schemeClr val="accent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932816C-8BE0-4B3B-A912-498D445FD7BB}"/>
              </a:ext>
            </a:extLst>
          </p:cNvPr>
          <p:cNvSpPr txBox="1"/>
          <p:nvPr/>
        </p:nvSpPr>
        <p:spPr>
          <a:xfrm>
            <a:off x="1663186" y="126061"/>
            <a:ext cx="5699050" cy="461665"/>
          </a:xfrm>
          <a:prstGeom prst="rect">
            <a:avLst/>
          </a:prstGeom>
          <a:solidFill>
            <a:srgbClr val="F6F5FD"/>
          </a:solidFill>
          <a:ln w="19050">
            <a:solidFill>
              <a:schemeClr val="accent1">
                <a:shade val="95000"/>
                <a:satMod val="105000"/>
              </a:schemeClr>
            </a:solidFill>
            <a:prstDash val="sysDot"/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n/>
                <a:solidFill>
                  <a:schemeClr val="accent3"/>
                </a:solidFill>
              </a:rPr>
              <a:t>ВИКТОРИНА ВОПРОСОВ</a:t>
            </a: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1313865" y="670861"/>
            <a:ext cx="5360700" cy="31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</a:rPr>
              <a:t>1. Почему Лада перестала есть?</a:t>
            </a:r>
            <a:endParaRPr lang="ru-RU" b="1" dirty="0">
              <a:ln>
                <a:solidFill>
                  <a:schemeClr val="tx1"/>
                </a:solidFill>
              </a:ln>
              <a:solidFill>
                <a:schemeClr val="accent4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1686936" y="2427454"/>
            <a:ext cx="5360700" cy="860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</a:rPr>
              <a:t>А)</a:t>
            </a:r>
            <a:r>
              <a:rPr lang="ru-RU" b="1" dirty="0" smtClean="0">
                <a:ln/>
                <a:solidFill>
                  <a:schemeClr val="accent4"/>
                </a:solidFill>
              </a:rPr>
              <a:t> 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Новая миска.</a:t>
            </a:r>
            <a:endParaRPr lang="ru-RU" b="1" dirty="0" smtClean="0">
              <a:ln/>
              <a:solidFill>
                <a:schemeClr val="accent4"/>
              </a:solidFill>
            </a:endParaRPr>
          </a:p>
          <a:p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</a:rPr>
              <a:t>Б)</a:t>
            </a:r>
            <a:r>
              <a:rPr lang="ru-RU" b="1" dirty="0" smtClean="0">
                <a:ln/>
                <a:solidFill>
                  <a:schemeClr val="accent4"/>
                </a:solidFill>
              </a:rPr>
              <a:t> 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Ласковое слово хозяина.</a:t>
            </a:r>
            <a:endParaRPr lang="ru-RU" b="1" dirty="0" smtClean="0">
              <a:ln/>
              <a:solidFill>
                <a:schemeClr val="accent4"/>
              </a:solidFill>
            </a:endParaRPr>
          </a:p>
          <a:p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</a:rPr>
              <a:t>В)</a:t>
            </a:r>
            <a:r>
              <a:rPr lang="ru-RU" b="1" dirty="0" smtClean="0">
                <a:ln/>
                <a:solidFill>
                  <a:schemeClr val="accent4"/>
                </a:solidFill>
              </a:rPr>
              <a:t> 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Лекарство.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Текст 3"/>
          <p:cNvSpPr>
            <a:spLocks noGrp="1"/>
          </p:cNvSpPr>
          <p:nvPr>
            <p:ph type="body" idx="2"/>
          </p:nvPr>
        </p:nvSpPr>
        <p:spPr>
          <a:xfrm>
            <a:off x="1152086" y="3405511"/>
            <a:ext cx="6430400" cy="385842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</a:rPr>
              <a:t>3</a:t>
            </a: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</a:rPr>
              <a:t>. Чему учит этот рассказ?</a:t>
            </a:r>
            <a:endParaRPr lang="ru-RU" b="1" dirty="0">
              <a:ln>
                <a:solidFill>
                  <a:schemeClr val="tx1"/>
                </a:solidFill>
              </a:ln>
              <a:solidFill>
                <a:schemeClr val="accent4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1652499" y="3847202"/>
            <a:ext cx="5360700" cy="860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</a:rPr>
              <a:t>А)</a:t>
            </a:r>
            <a:r>
              <a:rPr lang="ru-RU" b="1" dirty="0" smtClean="0">
                <a:ln/>
                <a:solidFill>
                  <a:schemeClr val="accent4"/>
                </a:solidFill>
              </a:rPr>
              <a:t> 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Что собакам нужно молоко.</a:t>
            </a:r>
            <a:endParaRPr lang="ru-RU" b="1" dirty="0" smtClean="0">
              <a:ln/>
              <a:solidFill>
                <a:schemeClr val="accent4"/>
              </a:solidFill>
            </a:endParaRPr>
          </a:p>
          <a:p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</a:rPr>
              <a:t>Б)</a:t>
            </a:r>
            <a:r>
              <a:rPr lang="ru-RU" b="1" dirty="0" smtClean="0">
                <a:ln/>
                <a:solidFill>
                  <a:schemeClr val="accent4"/>
                </a:solidFill>
              </a:rPr>
              <a:t> 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Что внимание и любовь могут лечить.</a:t>
            </a:r>
            <a:endParaRPr lang="ru-RU" b="1" dirty="0" smtClean="0">
              <a:ln/>
              <a:solidFill>
                <a:schemeClr val="accent4"/>
              </a:solidFill>
            </a:endParaRPr>
          </a:p>
          <a:p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</a:rPr>
              <a:t>В)</a:t>
            </a:r>
            <a:r>
              <a:rPr lang="ru-RU" b="1" dirty="0" smtClean="0">
                <a:ln/>
                <a:solidFill>
                  <a:schemeClr val="accent4"/>
                </a:solidFill>
              </a:rPr>
              <a:t> 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Что нужно много спать.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Google Shape;1780;p99" descr="Изображение выглядит как круг, Графика, снимок экрана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xmlns="" id="{7BCC55A9-4BAB-4CD7-B8A1-1DBBBF6A97E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47460" y="1239843"/>
            <a:ext cx="439476" cy="393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780;p99" descr="Изображение выглядит как круг, Графика, снимок экрана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xmlns="" id="{7BCC55A9-4BAB-4CD7-B8A1-1DBBBF6A97E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13865" y="2660794"/>
            <a:ext cx="439476" cy="393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780;p99" descr="Изображение выглядит как круг, Графика, снимок экрана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xmlns="" id="{7BCC55A9-4BAB-4CD7-B8A1-1DBBBF6A97E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02996" y="4096990"/>
            <a:ext cx="439476" cy="393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898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Google Shape;1475;p70"/>
          <p:cNvSpPr>
            <a:spLocks noGrp="1"/>
          </p:cNvSpPr>
          <p:nvPr>
            <p:ph type="body" idx="1"/>
          </p:nvPr>
        </p:nvSpPr>
        <p:spPr>
          <a:xfrm>
            <a:off x="2533650" y="1022483"/>
            <a:ext cx="4952999" cy="2872624"/>
          </a:xfrm>
          <a:prstGeom prst="roundRect">
            <a:avLst>
              <a:gd name="adj" fmla="val 9639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/>
              <a:t>ФИЗМИНУТКА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/>
              <a:t>Мы немного отдохнём,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/>
              <a:t>Встанем, глубоко вдохнём.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/>
              <a:t>Руки в стороны, вперёд,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/>
              <a:t>Вправо, влево, поворот.</a:t>
            </a:r>
          </a:p>
          <a:p>
            <a:pPr marL="0" lvl="0" indent="0"/>
            <a:r>
              <a:rPr lang="ru-RU" sz="2000" dirty="0"/>
              <a:t>Дружно хлопаем руками: 1-2-3,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/>
              <a:t>Дружно топаем ногами: 1-2-3.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/>
              <a:t>Тихо сядем мы за стол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/>
              <a:t>И продолжим разговор.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56;p5"/>
          <p:cNvSpPr/>
          <p:nvPr/>
        </p:nvSpPr>
        <p:spPr>
          <a:xfrm>
            <a:off x="926922" y="1277466"/>
            <a:ext cx="7739096" cy="26906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0" tIns="0" rIns="0" bIns="0" anchor="t" anchorCtr="0">
            <a:noAutofit/>
            <a:sp3d extrusionH="57150">
              <a:bevelT w="38100" h="38100"/>
            </a:sp3d>
          </a:bodyPr>
          <a:lstStyle/>
          <a:p>
            <a:pPr algn="just">
              <a:buClr>
                <a:schemeClr val="dk1"/>
              </a:buClr>
              <a:buSzPts val="1600"/>
            </a:pPr>
            <a:r>
              <a:rPr lang="ru-RU" sz="1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Читать </a:t>
            </a:r>
            <a:r>
              <a:rPr lang="ru-RU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предложения с </a:t>
            </a:r>
            <a:r>
              <a:rPr lang="ru-RU" sz="1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буквами Ш, ш.  </a:t>
            </a:r>
            <a:endParaRPr lang="ru-RU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lang="ru-RU" sz="1800" i="0" u="none" strike="noStrike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lang="ru-RU" sz="1200" i="0" u="none" strike="noStrike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ru-RU" sz="1800" i="0" u="none" strike="noStrik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Слушать и задавать вопросы по прочитанному произведению М. М. Пришвина «Глоток молока».</a:t>
            </a:r>
            <a:endParaRPr sz="1800" i="0" u="none" strike="noStrike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marR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i="0" u="none" strike="noStrike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ru-RU" sz="1800" i="0" u="none" strike="noStrik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Анализировать произведение и выделять нужную информацию из прослушанного текста.</a:t>
            </a:r>
            <a:endParaRPr sz="1800" i="0" u="none" strike="noStrike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marR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i="0" u="none" strike="noStrike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 smtClean="0">
              <a:solidFill>
                <a:srgbClr val="2F2F4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2F2F4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" name="Google Shape;154;p5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7350" y="1277467"/>
            <a:ext cx="253401" cy="253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4;p5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7350" y="2147455"/>
            <a:ext cx="253401" cy="249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4;p5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7350" y="3013364"/>
            <a:ext cx="253401" cy="2534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53291" y="0"/>
            <a:ext cx="8451273" cy="1030891"/>
          </a:xfrm>
          <a:prstGeom prst="rect">
            <a:avLst/>
          </a:prstGeom>
          <a:ln w="25400" cap="flat" cmpd="sng" algn="ctr">
            <a:solidFill>
              <a:srgbClr val="92D050"/>
            </a:solidFill>
            <a:prstDash val="solid"/>
          </a:ln>
          <a:scene3d>
            <a:camera prst="orthographicFront"/>
            <a:lightRig rig="soft" dir="t">
              <a:rot lat="0" lon="0" rev="15600000"/>
            </a:lightRig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  <a:sp3d extrusionH="57150" prstMaterial="softEdge">
              <a:bevelT w="25400" h="38100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ctr"/>
            <a:r>
              <a:rPr lang="ru-RU" sz="24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Отработка навыка чтения предложений с буквами «Ш», «ш». </a:t>
            </a:r>
            <a:r>
              <a:rPr lang="ru-RU" sz="24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Слушание </a:t>
            </a:r>
            <a:r>
              <a:rPr lang="ru-RU" sz="24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литературного произведения о животных. </a:t>
            </a:r>
            <a:r>
              <a:rPr lang="ru-RU" sz="24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М. Пришвин «Глоток молока»</a:t>
            </a:r>
            <a:endParaRPr lang="ru-RU" dirty="0">
              <a:ln>
                <a:solidFill>
                  <a:schemeClr val="tx1"/>
                </a:solidFill>
              </a:ln>
              <a:solidFill>
                <a:srgbClr val="92D050"/>
              </a:solidFill>
            </a:endParaRPr>
          </a:p>
        </p:txBody>
      </p:sp>
      <p:pic>
        <p:nvPicPr>
          <p:cNvPr id="12" name="Google Shape;262;g31fedfeb379_0_169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7605" y="1210315"/>
            <a:ext cx="361231" cy="291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62;g31fedfeb379_0_169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7350" y="2105635"/>
            <a:ext cx="361231" cy="2911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06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338;p45"/>
          <p:cNvSpPr txBox="1">
            <a:spLocks noGrp="1"/>
          </p:cNvSpPr>
          <p:nvPr>
            <p:ph type="title"/>
          </p:nvPr>
        </p:nvSpPr>
        <p:spPr>
          <a:xfrm>
            <a:off x="940427" y="484713"/>
            <a:ext cx="7439395" cy="6386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Подумайте</a:t>
            </a:r>
            <a:r>
              <a:rPr lang="ru-RU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какие слова подходят </a:t>
            </a:r>
            <a:r>
              <a:rPr lang="ru-RU" b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Ладе,</a:t>
            </a:r>
            <a:r>
              <a:rPr lang="ru-RU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а какие </a:t>
            </a:r>
            <a:r>
              <a:rPr lang="ru-RU" b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автору</a:t>
            </a:r>
            <a:r>
              <a:rPr lang="ru-RU" b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7615" y="1344715"/>
            <a:ext cx="82850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Беззащитная, ответственный, преданная, верная, добрый, любит животных, плохой, жестокий, грубый, злая.</a:t>
            </a:r>
          </a:p>
        </p:txBody>
      </p:sp>
    </p:spTree>
    <p:extLst>
      <p:ext uri="{BB962C8B-B14F-4D97-AF65-F5344CB8AC3E}">
        <p14:creationId xmlns:p14="http://schemas.microsoft.com/office/powerpoint/2010/main" val="86633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4"/>
          <p:cNvSpPr>
            <a:spLocks noGrp="1" noChangeArrowheads="1"/>
          </p:cNvSpPr>
          <p:nvPr>
            <p:ph type="title"/>
          </p:nvPr>
        </p:nvSpPr>
        <p:spPr bwMode="auto">
          <a:xfrm>
            <a:off x="1287290" y="15276"/>
            <a:ext cx="6518563" cy="6770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2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</a:rPr>
              <a:t>Проверка</a:t>
            </a:r>
            <a:endParaRPr lang="ru-RU" altLang="ru-RU" sz="3200" b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5"/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780417" y="914283"/>
            <a:ext cx="7629292" cy="1046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dirty="0">
                <a:ln w="0">
                  <a:solidFill>
                    <a:srgbClr val="00B05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Автор – </a:t>
            </a:r>
            <a:r>
              <a:rPr lang="ru-RU" altLang="ru-RU" sz="2800" dirty="0" smtClean="0">
                <a:ln w="0">
                  <a:solidFill>
                    <a:srgbClr val="00B05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ответственный, добрый</a:t>
            </a:r>
            <a:r>
              <a:rPr lang="ru-RU" altLang="ru-RU" sz="2800" dirty="0">
                <a:ln w="0">
                  <a:solidFill>
                    <a:srgbClr val="00B05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endParaRPr lang="ru-RU" altLang="ru-RU" sz="2800" dirty="0" smtClean="0">
              <a:ln w="0">
                <a:solidFill>
                  <a:srgbClr val="00B050"/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eaLnBrk="1" hangingPunct="1"/>
            <a:r>
              <a:rPr lang="ru-RU" altLang="ru-RU" sz="2800" dirty="0" smtClean="0">
                <a:ln w="0">
                  <a:solidFill>
                    <a:srgbClr val="00B05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любит  животных</a:t>
            </a:r>
            <a:r>
              <a:rPr lang="ru-RU" altLang="ru-RU" sz="2800" dirty="0">
                <a:ln w="0">
                  <a:solidFill>
                    <a:srgbClr val="00B05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9" name="Прямоугольник 6"/>
          <p:cNvSpPr>
            <a:spLocks noChangeArrowheads="1"/>
          </p:cNvSpPr>
          <p:nvPr/>
        </p:nvSpPr>
        <p:spPr bwMode="auto">
          <a:xfrm>
            <a:off x="780417" y="2119372"/>
            <a:ext cx="762929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Лада – беззащитная, преданная, верная.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80417" y="3585622"/>
            <a:ext cx="7629292" cy="646331"/>
          </a:xfrm>
          <a:prstGeom prst="rect">
            <a:avLst/>
          </a:prstGeom>
          <a:solidFill>
            <a:schemeClr val="tx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плохой</a:t>
            </a:r>
            <a:r>
              <a:rPr lang="ru-RU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жестокий, грубый, злая.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00436" y="2884346"/>
            <a:ext cx="63353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слова никуда не вошли? Почему?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1487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591" y="374934"/>
            <a:ext cx="8503919" cy="418561"/>
          </a:xfrm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3d extrusionH="57150">
              <a:bevelT w="38100" h="38100"/>
            </a:sp3d>
          </a:bodyPr>
          <a:lstStyle/>
          <a:p>
            <a:r>
              <a:rPr lang="ru-RU" sz="1800" dirty="0" smtClean="0">
                <a:solidFill>
                  <a:srgbClr val="7030A0"/>
                </a:solidFill>
              </a:rPr>
              <a:t>Соотнеси картинку и событие (Что было сначала, что потом?</a:t>
            </a:r>
            <a:endParaRPr lang="ru-RU" sz="1800" dirty="0">
              <a:solidFill>
                <a:srgbClr val="7030A0"/>
              </a:solidFill>
            </a:endParaRPr>
          </a:p>
        </p:txBody>
      </p:sp>
      <p:pic>
        <p:nvPicPr>
          <p:cNvPr id="15" name="Рисунок 14" descr="C:\Users\777\Desktop\chad_44753da8a77f4befb3f1ebc3de531b9c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1" r="65540" b="28627"/>
          <a:stretch/>
        </p:blipFill>
        <p:spPr bwMode="auto">
          <a:xfrm>
            <a:off x="3379384" y="1123827"/>
            <a:ext cx="2113818" cy="2435860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C:\Users\777\Desktop\chad_44753da8a77f4befb3f1ebc3de531b9c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3" t="5076" r="30956" b="33020"/>
          <a:stretch/>
        </p:blipFill>
        <p:spPr bwMode="auto">
          <a:xfrm>
            <a:off x="5925332" y="1123827"/>
            <a:ext cx="2090420" cy="2419985"/>
          </a:xfrm>
          <a:prstGeom prst="rect">
            <a:avLst/>
          </a:prstGeom>
          <a:noFill/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1195754" y="3780689"/>
            <a:ext cx="900332" cy="400929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070533" y="3801791"/>
            <a:ext cx="900332" cy="400929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651674" y="3801791"/>
            <a:ext cx="900332" cy="400929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07" y="1139702"/>
            <a:ext cx="1968281" cy="2419985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5469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54E7F3A9-586E-46B3-A06E-15D11B9A4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35040" y="1900645"/>
            <a:ext cx="2886891" cy="293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44173" y="4089480"/>
            <a:ext cx="17685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апокляк</a:t>
            </a:r>
            <a:endParaRPr lang="ru-RU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932816C-8BE0-4B3B-A912-498D445FD7BB}"/>
              </a:ext>
            </a:extLst>
          </p:cNvPr>
          <p:cNvSpPr txBox="1"/>
          <p:nvPr/>
        </p:nvSpPr>
        <p:spPr>
          <a:xfrm>
            <a:off x="543765" y="1030309"/>
            <a:ext cx="8140370" cy="769441"/>
          </a:xfrm>
          <a:prstGeom prst="rect">
            <a:avLst/>
          </a:prstGeom>
          <a:solidFill>
            <a:srgbClr val="E8E6FA"/>
          </a:solidFill>
          <a:ln w="19050">
            <a:solidFill>
              <a:schemeClr val="accent1">
                <a:shade val="95000"/>
                <a:satMod val="105000"/>
              </a:schemeClr>
            </a:solidFill>
            <a:prstDash val="sysDot"/>
          </a:ln>
          <a:scene3d>
            <a:camera prst="orthographicFront"/>
            <a:lightRig rig="soft" dir="t">
              <a:rot lat="0" lon="0" rev="15600000"/>
            </a:lightRig>
          </a:scene3d>
          <a:sp3d>
            <a:bevelT/>
          </a:sp3d>
        </p:spPr>
        <p:txBody>
          <a:bodyPr wrap="none" rtlCol="0">
            <a:spAutoFit/>
            <a:sp3d extrusionH="57150" prstMaterial="softEdge">
              <a:bevelT w="25400" h="38100"/>
            </a:sp3d>
          </a:bodyPr>
          <a:lstStyle/>
          <a:p>
            <a:r>
              <a:rPr lang="ru-RU" sz="4400" b="1" dirty="0" smtClean="0">
                <a:ln/>
                <a:solidFill>
                  <a:srgbClr val="7030A0"/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ВАЖНО:</a:t>
            </a:r>
            <a:r>
              <a:rPr lang="ru-RU" sz="4400" b="1" dirty="0" smtClean="0">
                <a:ln/>
                <a:solidFill>
                  <a:schemeClr val="accent4"/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 </a:t>
            </a:r>
            <a:r>
              <a:rPr lang="ru-RU" sz="4400" b="1" dirty="0" smtClean="0">
                <a:ln/>
                <a:solidFill>
                  <a:srgbClr val="7030A0"/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Ш</a:t>
            </a:r>
            <a:r>
              <a:rPr lang="ru-RU" sz="4400" b="1" dirty="0" smtClean="0">
                <a:ln/>
                <a:solidFill>
                  <a:srgbClr val="FF0000"/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И</a:t>
            </a:r>
            <a:r>
              <a:rPr lang="ru-RU" sz="4400" b="1" dirty="0" smtClean="0">
                <a:ln/>
                <a:solidFill>
                  <a:srgbClr val="7030A0"/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 пишется с буквой </a:t>
            </a:r>
            <a:r>
              <a:rPr lang="ru-RU" sz="4400" b="1" dirty="0" smtClean="0">
                <a:ln/>
                <a:solidFill>
                  <a:srgbClr val="FF0000"/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И</a:t>
            </a:r>
            <a:r>
              <a:rPr lang="ru-RU" sz="4400" b="1" dirty="0" smtClean="0">
                <a:ln/>
                <a:solidFill>
                  <a:srgbClr val="7030A0"/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!  </a:t>
            </a:r>
            <a:endParaRPr lang="ru-RU" sz="4400" b="1" dirty="0">
              <a:ln/>
              <a:solidFill>
                <a:srgbClr val="7030A0"/>
              </a:solidFill>
              <a:latin typeface="Arial Narrow" panose="020B060602020203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40725" y="3230653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Старушка, носившая </a:t>
            </a:r>
            <a:b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сумочке ручную крысу Ларису</a:t>
            </a:r>
          </a:p>
        </p:txBody>
      </p:sp>
    </p:spTree>
    <p:extLst>
      <p:ext uri="{BB962C8B-B14F-4D97-AF65-F5344CB8AC3E}">
        <p14:creationId xmlns:p14="http://schemas.microsoft.com/office/powerpoint/2010/main" val="259851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591" y="374934"/>
            <a:ext cx="8503919" cy="418561"/>
          </a:xfrm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3d extrusionH="57150">
              <a:bevelT w="38100" h="38100"/>
            </a:sp3d>
          </a:bodyPr>
          <a:lstStyle/>
          <a:p>
            <a:r>
              <a:rPr lang="ru-RU" sz="1800" dirty="0" smtClean="0">
                <a:solidFill>
                  <a:srgbClr val="7030A0"/>
                </a:solidFill>
              </a:rPr>
              <a:t>Соотнеси картинку и событие (Что было сначала, что потом?</a:t>
            </a:r>
            <a:endParaRPr lang="ru-RU" sz="1800" dirty="0">
              <a:solidFill>
                <a:srgbClr val="7030A0"/>
              </a:solidFill>
            </a:endParaRPr>
          </a:p>
        </p:txBody>
      </p:sp>
      <p:pic>
        <p:nvPicPr>
          <p:cNvPr id="15" name="Рисунок 14" descr="C:\Users\777\Desktop\chad_44753da8a77f4befb3f1ebc3de531b9c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1" r="65540" b="28627"/>
          <a:stretch/>
        </p:blipFill>
        <p:spPr bwMode="auto">
          <a:xfrm>
            <a:off x="664319" y="1123827"/>
            <a:ext cx="2113818" cy="2435860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C:\Users\777\Desktop\chad_44753da8a77f4befb3f1ebc3de531b9c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3" t="5076" r="30956" b="33020"/>
          <a:stretch/>
        </p:blipFill>
        <p:spPr bwMode="auto">
          <a:xfrm>
            <a:off x="3475489" y="1139702"/>
            <a:ext cx="2090420" cy="2419985"/>
          </a:xfrm>
          <a:prstGeom prst="rect">
            <a:avLst/>
          </a:prstGeom>
          <a:noFill/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1195754" y="3780689"/>
            <a:ext cx="900332" cy="400929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RU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070533" y="3780688"/>
            <a:ext cx="900332" cy="400929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2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651674" y="3801791"/>
            <a:ext cx="900332" cy="400929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3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150" y="1139702"/>
            <a:ext cx="1968281" cy="2419985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7421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7982" y="1087464"/>
            <a:ext cx="8437418" cy="459731"/>
          </a:xfrm>
        </p:spPr>
        <p:txBody>
          <a:bodyPr/>
          <a:lstStyle/>
          <a:p>
            <a:endParaRPr lang="ru-RU" altLang="ru-RU" b="1" i="1" dirty="0" smtClean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r>
              <a:rPr lang="ru-RU" altLang="ru-RU" b="1" i="1" dirty="0" smtClean="0">
                <a:solidFill>
                  <a:srgbClr val="C00000"/>
                </a:solidFill>
                <a:latin typeface="Arial" panose="020B0604020202020204" pitchFamily="34" charset="0"/>
              </a:rPr>
              <a:t>Выберите </a:t>
            </a:r>
            <a:r>
              <a:rPr lang="ru-RU" altLang="ru-RU" b="1" i="1" dirty="0">
                <a:solidFill>
                  <a:srgbClr val="C00000"/>
                </a:solidFill>
                <a:latin typeface="Arial" panose="020B0604020202020204" pitchFamily="34" charset="0"/>
              </a:rPr>
              <a:t>пословицу, которая отражает главную мысль рассказа.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1" y="1706326"/>
            <a:ext cx="8776854" cy="635166"/>
          </a:xfrm>
        </p:spPr>
        <p:txBody>
          <a:bodyPr/>
          <a:lstStyle/>
          <a:p>
            <a:pPr algn="just"/>
            <a:r>
              <a:rPr lang="ru-RU" sz="2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Ласковое </a:t>
            </a:r>
            <a:r>
              <a:rPr lang="ru-RU" sz="23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слово самому ничего не стоит, а другому много даёт. 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3"/>
          </p:nvPr>
        </p:nvSpPr>
        <p:spPr>
          <a:xfrm>
            <a:off x="55419" y="2528406"/>
            <a:ext cx="6344193" cy="635166"/>
          </a:xfrm>
        </p:spPr>
        <p:txBody>
          <a:bodyPr/>
          <a:lstStyle/>
          <a:p>
            <a:r>
              <a:rPr lang="ru-RU" altLang="ru-RU" sz="2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Собаку </a:t>
            </a:r>
            <a:r>
              <a:rPr lang="ru-RU" altLang="ru-RU" sz="23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палкой не учат. </a:t>
            </a:r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4"/>
          </p:nvPr>
        </p:nvSpPr>
        <p:spPr>
          <a:xfrm>
            <a:off x="55419" y="3362490"/>
            <a:ext cx="6344193" cy="635166"/>
          </a:xfrm>
        </p:spPr>
        <p:txBody>
          <a:bodyPr/>
          <a:lstStyle/>
          <a:p>
            <a:endParaRPr lang="ru-RU" dirty="0" smtClean="0"/>
          </a:p>
          <a:p>
            <a:r>
              <a:rPr lang="ru-RU" sz="2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altLang="ru-RU" sz="23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собака помнит, кто её кормит.</a:t>
            </a:r>
          </a:p>
          <a:p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965427" y="311364"/>
            <a:ext cx="7117844" cy="77610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405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Пословицы</a:t>
            </a:r>
          </a:p>
        </p:txBody>
      </p:sp>
      <p:pic>
        <p:nvPicPr>
          <p:cNvPr id="8" name="Google Shape;262;g31fedfeb379_0_169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78338"/>
            <a:ext cx="361231" cy="2911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921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icture background">
            <a:extLst>
              <a:ext uri="{FF2B5EF4-FFF2-40B4-BE49-F238E27FC236}">
                <a16:creationId xmlns:a16="http://schemas.microsoft.com/office/drawing/2014/main" xmlns="" id="{A5F581B5-C841-405D-942E-68E1E3710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05" y="1705794"/>
            <a:ext cx="1572696" cy="2426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icture background">
            <a:extLst>
              <a:ext uri="{FF2B5EF4-FFF2-40B4-BE49-F238E27FC236}">
                <a16:creationId xmlns:a16="http://schemas.microsoft.com/office/drawing/2014/main" xmlns="" id="{F7C89490-CB81-41EE-85E0-B5EFA7E8D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2731" y="1681162"/>
            <a:ext cx="1656370" cy="2484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Picture background">
            <a:extLst>
              <a:ext uri="{FF2B5EF4-FFF2-40B4-BE49-F238E27FC236}">
                <a16:creationId xmlns:a16="http://schemas.microsoft.com/office/drawing/2014/main" xmlns="" id="{1B8D46A9-2AB0-494B-8E95-5A1D7AEFF1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7"/>
          <a:stretch/>
        </p:blipFill>
        <p:spPr bwMode="auto">
          <a:xfrm>
            <a:off x="4631005" y="1739286"/>
            <a:ext cx="1727735" cy="2392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C881E8E-F9DC-4366-89E9-B1BFE7443742}"/>
              </a:ext>
            </a:extLst>
          </p:cNvPr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" b="3116"/>
          <a:stretch/>
        </p:blipFill>
        <p:spPr>
          <a:xfrm>
            <a:off x="6814251" y="1739287"/>
            <a:ext cx="1727735" cy="2318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932816C-8BE0-4B3B-A912-498D445FD7BB}"/>
              </a:ext>
            </a:extLst>
          </p:cNvPr>
          <p:cNvSpPr txBox="1"/>
          <p:nvPr/>
        </p:nvSpPr>
        <p:spPr>
          <a:xfrm>
            <a:off x="1020041" y="354288"/>
            <a:ext cx="7354899" cy="800219"/>
          </a:xfrm>
          <a:prstGeom prst="rect">
            <a:avLst/>
          </a:prstGeom>
          <a:solidFill>
            <a:srgbClr val="E1DCFA"/>
          </a:solidFill>
          <a:ln w="19050">
            <a:solidFill>
              <a:schemeClr val="accent1">
                <a:shade val="95000"/>
                <a:satMod val="105000"/>
              </a:schemeClr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ru-RU" sz="23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В какой из данных книг можно найти рассказ </a:t>
            </a:r>
          </a:p>
          <a:p>
            <a:r>
              <a:rPr lang="ru-RU" sz="23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М. Пришвина «Глоток молока»?</a:t>
            </a:r>
          </a:p>
        </p:txBody>
      </p:sp>
      <p:grpSp>
        <p:nvGrpSpPr>
          <p:cNvPr id="10" name="Google Shape;1574;p84">
            <a:extLst>
              <a:ext uri="{FF2B5EF4-FFF2-40B4-BE49-F238E27FC236}">
                <a16:creationId xmlns:a16="http://schemas.microsoft.com/office/drawing/2014/main" xmlns="" id="{B7B46119-96EF-439E-8F5B-093896F3DA61}"/>
              </a:ext>
            </a:extLst>
          </p:cNvPr>
          <p:cNvGrpSpPr/>
          <p:nvPr/>
        </p:nvGrpSpPr>
        <p:grpSpPr>
          <a:xfrm>
            <a:off x="1168903" y="4165717"/>
            <a:ext cx="356700" cy="431100"/>
            <a:chOff x="700800" y="1513575"/>
            <a:chExt cx="356700" cy="431100"/>
          </a:xfrm>
        </p:grpSpPr>
        <p:sp>
          <p:nvSpPr>
            <p:cNvPr id="11" name="Google Shape;1575;p84">
              <a:extLst>
                <a:ext uri="{FF2B5EF4-FFF2-40B4-BE49-F238E27FC236}">
                  <a16:creationId xmlns:a16="http://schemas.microsoft.com/office/drawing/2014/main" xmlns="" id="{9FDBE304-0873-4F30-96CB-FD877672B8D8}"/>
                </a:ext>
              </a:extLst>
            </p:cNvPr>
            <p:cNvSpPr/>
            <p:nvPr/>
          </p:nvSpPr>
          <p:spPr>
            <a:xfrm>
              <a:off x="700800" y="1550625"/>
              <a:ext cx="356700" cy="357000"/>
            </a:xfrm>
            <a:prstGeom prst="ellipse">
              <a:avLst/>
            </a:prstGeom>
            <a:noFill/>
            <a:ln w="19050" cap="flat" cmpd="sng">
              <a:solidFill>
                <a:srgbClr val="2F2F4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576;p84">
              <a:extLst>
                <a:ext uri="{FF2B5EF4-FFF2-40B4-BE49-F238E27FC236}">
                  <a16:creationId xmlns:a16="http://schemas.microsoft.com/office/drawing/2014/main" xmlns="" id="{442E507F-0DF3-4FA6-A05C-F3BFA9093096}"/>
                </a:ext>
              </a:extLst>
            </p:cNvPr>
            <p:cNvSpPr txBox="1"/>
            <p:nvPr/>
          </p:nvSpPr>
          <p:spPr>
            <a:xfrm>
              <a:off x="700800" y="1513575"/>
              <a:ext cx="3567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ru-RU" sz="1600" b="0" i="0" u="none" strike="noStrike" cap="none" dirty="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1</a:t>
              </a:r>
              <a:endParaRPr sz="16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13" name="Google Shape;1577;p84">
            <a:extLst>
              <a:ext uri="{FF2B5EF4-FFF2-40B4-BE49-F238E27FC236}">
                <a16:creationId xmlns:a16="http://schemas.microsoft.com/office/drawing/2014/main" xmlns="" id="{563E2189-99A6-4265-9475-0325C1B3F0B3}"/>
              </a:ext>
            </a:extLst>
          </p:cNvPr>
          <p:cNvGrpSpPr/>
          <p:nvPr/>
        </p:nvGrpSpPr>
        <p:grpSpPr>
          <a:xfrm>
            <a:off x="3170763" y="4190019"/>
            <a:ext cx="356700" cy="431100"/>
            <a:chOff x="700800" y="2206400"/>
            <a:chExt cx="356700" cy="431100"/>
          </a:xfrm>
        </p:grpSpPr>
        <p:sp>
          <p:nvSpPr>
            <p:cNvPr id="14" name="Google Shape;1578;p84">
              <a:extLst>
                <a:ext uri="{FF2B5EF4-FFF2-40B4-BE49-F238E27FC236}">
                  <a16:creationId xmlns:a16="http://schemas.microsoft.com/office/drawing/2014/main" xmlns="" id="{EF29B5B4-509E-4FAE-8B37-5B7F20C09774}"/>
                </a:ext>
              </a:extLst>
            </p:cNvPr>
            <p:cNvSpPr/>
            <p:nvPr/>
          </p:nvSpPr>
          <p:spPr>
            <a:xfrm>
              <a:off x="700800" y="2243450"/>
              <a:ext cx="356700" cy="357000"/>
            </a:xfrm>
            <a:prstGeom prst="ellipse">
              <a:avLst/>
            </a:prstGeom>
            <a:noFill/>
            <a:ln w="19050" cap="flat" cmpd="sng">
              <a:solidFill>
                <a:srgbClr val="2F2F4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79;p84">
              <a:extLst>
                <a:ext uri="{FF2B5EF4-FFF2-40B4-BE49-F238E27FC236}">
                  <a16:creationId xmlns:a16="http://schemas.microsoft.com/office/drawing/2014/main" xmlns="" id="{F7EAFE82-F9DB-42F8-88B2-4B368821E160}"/>
                </a:ext>
              </a:extLst>
            </p:cNvPr>
            <p:cNvSpPr txBox="1"/>
            <p:nvPr/>
          </p:nvSpPr>
          <p:spPr>
            <a:xfrm>
              <a:off x="700800" y="2206400"/>
              <a:ext cx="3567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ru-RU" sz="1600" b="0" i="0" u="none" strike="noStrike" cap="none" dirty="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2</a:t>
              </a:r>
              <a:endParaRPr sz="16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16" name="Google Shape;1580;p84">
            <a:extLst>
              <a:ext uri="{FF2B5EF4-FFF2-40B4-BE49-F238E27FC236}">
                <a16:creationId xmlns:a16="http://schemas.microsoft.com/office/drawing/2014/main" xmlns="" id="{D750A564-2908-40B6-9360-857DE64777FF}"/>
              </a:ext>
            </a:extLst>
          </p:cNvPr>
          <p:cNvGrpSpPr/>
          <p:nvPr/>
        </p:nvGrpSpPr>
        <p:grpSpPr>
          <a:xfrm>
            <a:off x="5316522" y="4165717"/>
            <a:ext cx="356700" cy="431100"/>
            <a:chOff x="700800" y="3003625"/>
            <a:chExt cx="356700" cy="431100"/>
          </a:xfrm>
        </p:grpSpPr>
        <p:sp>
          <p:nvSpPr>
            <p:cNvPr id="17" name="Google Shape;1581;p84">
              <a:extLst>
                <a:ext uri="{FF2B5EF4-FFF2-40B4-BE49-F238E27FC236}">
                  <a16:creationId xmlns:a16="http://schemas.microsoft.com/office/drawing/2014/main" xmlns="" id="{78EDC57F-D3CA-4452-8E16-24328612E961}"/>
                </a:ext>
              </a:extLst>
            </p:cNvPr>
            <p:cNvSpPr/>
            <p:nvPr/>
          </p:nvSpPr>
          <p:spPr>
            <a:xfrm>
              <a:off x="700800" y="3040675"/>
              <a:ext cx="356700" cy="357000"/>
            </a:xfrm>
            <a:prstGeom prst="ellipse">
              <a:avLst/>
            </a:prstGeom>
            <a:noFill/>
            <a:ln w="19050" cap="flat" cmpd="sng">
              <a:solidFill>
                <a:srgbClr val="2F2F4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582;p84">
              <a:extLst>
                <a:ext uri="{FF2B5EF4-FFF2-40B4-BE49-F238E27FC236}">
                  <a16:creationId xmlns:a16="http://schemas.microsoft.com/office/drawing/2014/main" xmlns="" id="{289E26E0-9DA7-40E9-BA39-433B3EA1020E}"/>
                </a:ext>
              </a:extLst>
            </p:cNvPr>
            <p:cNvSpPr txBox="1"/>
            <p:nvPr/>
          </p:nvSpPr>
          <p:spPr>
            <a:xfrm>
              <a:off x="700800" y="3003625"/>
              <a:ext cx="3567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ru-RU" sz="16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3</a:t>
              </a:r>
              <a:endPara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19" name="Google Shape;1583;p84">
            <a:extLst>
              <a:ext uri="{FF2B5EF4-FFF2-40B4-BE49-F238E27FC236}">
                <a16:creationId xmlns:a16="http://schemas.microsoft.com/office/drawing/2014/main" xmlns="" id="{13890861-0B66-4DE8-96F9-9DD5FF6064F6}"/>
              </a:ext>
            </a:extLst>
          </p:cNvPr>
          <p:cNvGrpSpPr/>
          <p:nvPr/>
        </p:nvGrpSpPr>
        <p:grpSpPr>
          <a:xfrm>
            <a:off x="7462281" y="4089175"/>
            <a:ext cx="356700" cy="431100"/>
            <a:chOff x="700800" y="3800850"/>
            <a:chExt cx="356700" cy="431100"/>
          </a:xfrm>
        </p:grpSpPr>
        <p:sp>
          <p:nvSpPr>
            <p:cNvPr id="20" name="Google Shape;1584;p84">
              <a:extLst>
                <a:ext uri="{FF2B5EF4-FFF2-40B4-BE49-F238E27FC236}">
                  <a16:creationId xmlns:a16="http://schemas.microsoft.com/office/drawing/2014/main" xmlns="" id="{954E4484-9EA9-4084-AE6C-381E19F697CB}"/>
                </a:ext>
              </a:extLst>
            </p:cNvPr>
            <p:cNvSpPr/>
            <p:nvPr/>
          </p:nvSpPr>
          <p:spPr>
            <a:xfrm>
              <a:off x="700800" y="3837900"/>
              <a:ext cx="356700" cy="357000"/>
            </a:xfrm>
            <a:prstGeom prst="ellipse">
              <a:avLst/>
            </a:prstGeom>
            <a:noFill/>
            <a:ln w="19050" cap="flat" cmpd="sng">
              <a:solidFill>
                <a:srgbClr val="2F2F4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1585;p84">
              <a:extLst>
                <a:ext uri="{FF2B5EF4-FFF2-40B4-BE49-F238E27FC236}">
                  <a16:creationId xmlns:a16="http://schemas.microsoft.com/office/drawing/2014/main" xmlns="" id="{A8277775-78AC-45F6-8236-8F9E7BC89DEF}"/>
                </a:ext>
              </a:extLst>
            </p:cNvPr>
            <p:cNvSpPr txBox="1"/>
            <p:nvPr/>
          </p:nvSpPr>
          <p:spPr>
            <a:xfrm>
              <a:off x="700800" y="3800850"/>
              <a:ext cx="3567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ru-RU" sz="16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4</a:t>
              </a:r>
              <a:endPara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icture background">
            <a:extLst>
              <a:ext uri="{FF2B5EF4-FFF2-40B4-BE49-F238E27FC236}">
                <a16:creationId xmlns:a16="http://schemas.microsoft.com/office/drawing/2014/main" xmlns="" id="{A5F581B5-C841-405D-942E-68E1E3710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05" y="1705794"/>
            <a:ext cx="1572696" cy="2426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icture background">
            <a:extLst>
              <a:ext uri="{FF2B5EF4-FFF2-40B4-BE49-F238E27FC236}">
                <a16:creationId xmlns:a16="http://schemas.microsoft.com/office/drawing/2014/main" xmlns="" id="{F7C89490-CB81-41EE-85E0-B5EFA7E8D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2731" y="1681162"/>
            <a:ext cx="1656370" cy="2484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Picture background">
            <a:extLst>
              <a:ext uri="{FF2B5EF4-FFF2-40B4-BE49-F238E27FC236}">
                <a16:creationId xmlns:a16="http://schemas.microsoft.com/office/drawing/2014/main" xmlns="" id="{1B8D46A9-2AB0-494B-8E95-5A1D7AEFF1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7"/>
          <a:stretch/>
        </p:blipFill>
        <p:spPr bwMode="auto">
          <a:xfrm>
            <a:off x="4631005" y="1739286"/>
            <a:ext cx="1727735" cy="2392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C881E8E-F9DC-4366-89E9-B1BFE7443742}"/>
              </a:ext>
            </a:extLst>
          </p:cNvPr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" b="3116"/>
          <a:stretch/>
        </p:blipFill>
        <p:spPr>
          <a:xfrm>
            <a:off x="6814251" y="1739287"/>
            <a:ext cx="1727735" cy="2318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932816C-8BE0-4B3B-A912-498D445FD7BB}"/>
              </a:ext>
            </a:extLst>
          </p:cNvPr>
          <p:cNvSpPr txBox="1"/>
          <p:nvPr/>
        </p:nvSpPr>
        <p:spPr>
          <a:xfrm>
            <a:off x="881496" y="358176"/>
            <a:ext cx="7354899" cy="800219"/>
          </a:xfrm>
          <a:prstGeom prst="rect">
            <a:avLst/>
          </a:prstGeom>
          <a:solidFill>
            <a:srgbClr val="E1DCFA"/>
          </a:solidFill>
          <a:ln w="19050">
            <a:solidFill>
              <a:schemeClr val="accent1">
                <a:shade val="95000"/>
                <a:satMod val="105000"/>
              </a:schemeClr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ru-RU" sz="23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В какой из данных книг можно найти рассказ </a:t>
            </a:r>
          </a:p>
          <a:p>
            <a:r>
              <a:rPr lang="ru-RU" sz="23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М. Пришвина «Глоток молока»?</a:t>
            </a:r>
          </a:p>
        </p:txBody>
      </p:sp>
      <p:pic>
        <p:nvPicPr>
          <p:cNvPr id="9" name="Google Shape;1780;p99" descr="Изображение выглядит как круг, Графика, снимок экрана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xmlns="" id="{1BCAE6F7-8C52-41B0-89CB-252B85B663B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98161" y="4057651"/>
            <a:ext cx="776100" cy="776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574;p84">
            <a:extLst>
              <a:ext uri="{FF2B5EF4-FFF2-40B4-BE49-F238E27FC236}">
                <a16:creationId xmlns:a16="http://schemas.microsoft.com/office/drawing/2014/main" xmlns="" id="{B7B46119-96EF-439E-8F5B-093896F3DA61}"/>
              </a:ext>
            </a:extLst>
          </p:cNvPr>
          <p:cNvGrpSpPr/>
          <p:nvPr/>
        </p:nvGrpSpPr>
        <p:grpSpPr>
          <a:xfrm>
            <a:off x="1168903" y="4165717"/>
            <a:ext cx="356700" cy="431100"/>
            <a:chOff x="700800" y="1513575"/>
            <a:chExt cx="356700" cy="431100"/>
          </a:xfrm>
        </p:grpSpPr>
        <p:sp>
          <p:nvSpPr>
            <p:cNvPr id="11" name="Google Shape;1575;p84">
              <a:extLst>
                <a:ext uri="{FF2B5EF4-FFF2-40B4-BE49-F238E27FC236}">
                  <a16:creationId xmlns:a16="http://schemas.microsoft.com/office/drawing/2014/main" xmlns="" id="{9FDBE304-0873-4F30-96CB-FD877672B8D8}"/>
                </a:ext>
              </a:extLst>
            </p:cNvPr>
            <p:cNvSpPr/>
            <p:nvPr/>
          </p:nvSpPr>
          <p:spPr>
            <a:xfrm>
              <a:off x="700800" y="1550625"/>
              <a:ext cx="356700" cy="357000"/>
            </a:xfrm>
            <a:prstGeom prst="ellipse">
              <a:avLst/>
            </a:prstGeom>
            <a:noFill/>
            <a:ln w="19050" cap="flat" cmpd="sng">
              <a:solidFill>
                <a:srgbClr val="2F2F4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576;p84">
              <a:extLst>
                <a:ext uri="{FF2B5EF4-FFF2-40B4-BE49-F238E27FC236}">
                  <a16:creationId xmlns:a16="http://schemas.microsoft.com/office/drawing/2014/main" xmlns="" id="{442E507F-0DF3-4FA6-A05C-F3BFA9093096}"/>
                </a:ext>
              </a:extLst>
            </p:cNvPr>
            <p:cNvSpPr txBox="1"/>
            <p:nvPr/>
          </p:nvSpPr>
          <p:spPr>
            <a:xfrm>
              <a:off x="700800" y="1513575"/>
              <a:ext cx="3567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ru-RU" sz="16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1</a:t>
              </a:r>
              <a:endPara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13" name="Google Shape;1577;p84">
            <a:extLst>
              <a:ext uri="{FF2B5EF4-FFF2-40B4-BE49-F238E27FC236}">
                <a16:creationId xmlns:a16="http://schemas.microsoft.com/office/drawing/2014/main" xmlns="" id="{563E2189-99A6-4265-9475-0325C1B3F0B3}"/>
              </a:ext>
            </a:extLst>
          </p:cNvPr>
          <p:cNvGrpSpPr/>
          <p:nvPr/>
        </p:nvGrpSpPr>
        <p:grpSpPr>
          <a:xfrm>
            <a:off x="3170763" y="4190019"/>
            <a:ext cx="356700" cy="431100"/>
            <a:chOff x="700800" y="2206400"/>
            <a:chExt cx="356700" cy="431100"/>
          </a:xfrm>
        </p:grpSpPr>
        <p:sp>
          <p:nvSpPr>
            <p:cNvPr id="14" name="Google Shape;1578;p84">
              <a:extLst>
                <a:ext uri="{FF2B5EF4-FFF2-40B4-BE49-F238E27FC236}">
                  <a16:creationId xmlns:a16="http://schemas.microsoft.com/office/drawing/2014/main" xmlns="" id="{EF29B5B4-509E-4FAE-8B37-5B7F20C09774}"/>
                </a:ext>
              </a:extLst>
            </p:cNvPr>
            <p:cNvSpPr/>
            <p:nvPr/>
          </p:nvSpPr>
          <p:spPr>
            <a:xfrm>
              <a:off x="700800" y="2243450"/>
              <a:ext cx="356700" cy="357000"/>
            </a:xfrm>
            <a:prstGeom prst="ellipse">
              <a:avLst/>
            </a:prstGeom>
            <a:noFill/>
            <a:ln w="19050" cap="flat" cmpd="sng">
              <a:solidFill>
                <a:srgbClr val="2F2F4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79;p84">
              <a:extLst>
                <a:ext uri="{FF2B5EF4-FFF2-40B4-BE49-F238E27FC236}">
                  <a16:creationId xmlns:a16="http://schemas.microsoft.com/office/drawing/2014/main" xmlns="" id="{F7EAFE82-F9DB-42F8-88B2-4B368821E160}"/>
                </a:ext>
              </a:extLst>
            </p:cNvPr>
            <p:cNvSpPr txBox="1"/>
            <p:nvPr/>
          </p:nvSpPr>
          <p:spPr>
            <a:xfrm>
              <a:off x="700800" y="2206400"/>
              <a:ext cx="3567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ru-RU" sz="1600" b="0" i="0" u="none" strike="noStrike" cap="none" dirty="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2</a:t>
              </a:r>
              <a:endParaRPr sz="16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19" name="Google Shape;1583;p84">
            <a:extLst>
              <a:ext uri="{FF2B5EF4-FFF2-40B4-BE49-F238E27FC236}">
                <a16:creationId xmlns:a16="http://schemas.microsoft.com/office/drawing/2014/main" xmlns="" id="{13890861-0B66-4DE8-96F9-9DD5FF6064F6}"/>
              </a:ext>
            </a:extLst>
          </p:cNvPr>
          <p:cNvGrpSpPr/>
          <p:nvPr/>
        </p:nvGrpSpPr>
        <p:grpSpPr>
          <a:xfrm>
            <a:off x="7462281" y="4089175"/>
            <a:ext cx="356700" cy="431100"/>
            <a:chOff x="700800" y="3800850"/>
            <a:chExt cx="356700" cy="431100"/>
          </a:xfrm>
        </p:grpSpPr>
        <p:sp>
          <p:nvSpPr>
            <p:cNvPr id="20" name="Google Shape;1584;p84">
              <a:extLst>
                <a:ext uri="{FF2B5EF4-FFF2-40B4-BE49-F238E27FC236}">
                  <a16:creationId xmlns:a16="http://schemas.microsoft.com/office/drawing/2014/main" xmlns="" id="{954E4484-9EA9-4084-AE6C-381E19F697CB}"/>
                </a:ext>
              </a:extLst>
            </p:cNvPr>
            <p:cNvSpPr/>
            <p:nvPr/>
          </p:nvSpPr>
          <p:spPr>
            <a:xfrm>
              <a:off x="700800" y="3837900"/>
              <a:ext cx="356700" cy="357000"/>
            </a:xfrm>
            <a:prstGeom prst="ellipse">
              <a:avLst/>
            </a:prstGeom>
            <a:noFill/>
            <a:ln w="19050" cap="flat" cmpd="sng">
              <a:solidFill>
                <a:srgbClr val="2F2F4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1585;p84">
              <a:extLst>
                <a:ext uri="{FF2B5EF4-FFF2-40B4-BE49-F238E27FC236}">
                  <a16:creationId xmlns:a16="http://schemas.microsoft.com/office/drawing/2014/main" xmlns="" id="{A8277775-78AC-45F6-8236-8F9E7BC89DEF}"/>
                </a:ext>
              </a:extLst>
            </p:cNvPr>
            <p:cNvSpPr txBox="1"/>
            <p:nvPr/>
          </p:nvSpPr>
          <p:spPr>
            <a:xfrm>
              <a:off x="700800" y="3800850"/>
              <a:ext cx="3567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ru-RU" sz="16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4</a:t>
              </a:r>
              <a:endPara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881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FED9FE0-F76D-41CD-8C2A-5749866AB3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13619"/>
          <a:stretch/>
        </p:blipFill>
        <p:spPr>
          <a:xfrm>
            <a:off x="419100" y="952500"/>
            <a:ext cx="8305800" cy="38446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Google Shape;1780;p99" descr="Изображение выглядит как круг, Графика, снимок экрана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xmlns="" id="{1BCAE6F7-8C52-41B0-89CB-252B85B663B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59470" y="4409093"/>
            <a:ext cx="776100" cy="7761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651165" y="1129145"/>
            <a:ext cx="1565564" cy="7135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СПРАВОЧНАЯ ЛИТЕРАТУРА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48793" y="1129145"/>
            <a:ext cx="1769915" cy="7135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ЛИТЕРАТУРНЫЕ СКАЗКИ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50772" y="1108363"/>
            <a:ext cx="2137064" cy="7135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УСТНОЕ НАРОДНОЕ ТВОРЧЕСТВО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19900" y="1108363"/>
            <a:ext cx="1704108" cy="7135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 О ПРИРОДЕ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932816C-8BE0-4B3B-A912-498D445FD7BB}"/>
              </a:ext>
            </a:extLst>
          </p:cNvPr>
          <p:cNvSpPr txBox="1"/>
          <p:nvPr/>
        </p:nvSpPr>
        <p:spPr>
          <a:xfrm>
            <a:off x="1089316" y="119795"/>
            <a:ext cx="6965368" cy="600164"/>
          </a:xfrm>
          <a:prstGeom prst="rect">
            <a:avLst/>
          </a:prstGeom>
          <a:solidFill>
            <a:srgbClr val="E1DCFA"/>
          </a:solidFill>
          <a:ln w="19050">
            <a:solidFill>
              <a:schemeClr val="accent1">
                <a:shade val="95000"/>
                <a:satMod val="105000"/>
              </a:schemeClr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ru-RU" sz="23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В какой раздел нужно поставить эту книгу?</a:t>
            </a:r>
          </a:p>
          <a:p>
            <a:endParaRPr lang="ru-RU" sz="9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1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932816C-8BE0-4B3B-A912-498D445FD7BB}"/>
              </a:ext>
            </a:extLst>
          </p:cNvPr>
          <p:cNvSpPr txBox="1"/>
          <p:nvPr/>
        </p:nvSpPr>
        <p:spPr>
          <a:xfrm>
            <a:off x="1459853" y="375152"/>
            <a:ext cx="5866147" cy="446276"/>
          </a:xfrm>
          <a:prstGeom prst="rect">
            <a:avLst/>
          </a:prstGeom>
          <a:solidFill>
            <a:srgbClr val="E1DCFA"/>
          </a:solidFill>
          <a:ln w="19050">
            <a:solidFill>
              <a:schemeClr val="accent1">
                <a:shade val="95000"/>
                <a:satMod val="105000"/>
              </a:schemeClr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ru-RU" sz="2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300" b="1" dirty="0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rPr>
              <a:t>Правила работы в </a:t>
            </a:r>
            <a:r>
              <a:rPr lang="ru-RU" sz="2300" b="1" dirty="0" smtClean="0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rPr>
              <a:t>парах</a:t>
            </a:r>
            <a:endParaRPr lang="ru-RU" sz="23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Google Shape;296;g32201b8e01c_0_248"/>
          <p:cNvSpPr>
            <a:spLocks noGrp="1"/>
          </p:cNvSpPr>
          <p:nvPr>
            <p:ph type="subTitle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ru-RU" sz="500" b="0" i="0" u="none" strike="noStrike" cap="none" dirty="0" smtClean="0">
              <a:solidFill>
                <a:srgbClr val="2F2F4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i="0" u="none" strike="noStrik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Старайтесь </a:t>
            </a:r>
            <a:r>
              <a:rPr lang="ru-RU" sz="1800" i="0" u="none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не перебивать друг друга.</a:t>
            </a:r>
            <a:endParaRPr sz="1800" i="0" u="none" strike="noStrik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" name="Google Shape;290;g32201b8e01c_0_248"/>
          <p:cNvSpPr>
            <a:spLocks noGrp="1"/>
          </p:cNvSpPr>
          <p:nvPr>
            <p:ph type="body" idx="2"/>
          </p:nvPr>
        </p:nvSpPr>
        <p:spPr>
          <a:xfrm>
            <a:off x="1222425" y="2252769"/>
            <a:ext cx="6063877" cy="425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i="0" u="none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Если не согласны, объясните свою позицию.</a:t>
            </a:r>
            <a:endParaRPr sz="1800" i="0" u="none" strike="noStrik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Google Shape;292;g32201b8e01c_0_248"/>
          <p:cNvSpPr>
            <a:spLocks noGrp="1"/>
          </p:cNvSpPr>
          <p:nvPr>
            <p:ph type="body" idx="3"/>
          </p:nvPr>
        </p:nvSpPr>
        <p:spPr>
          <a:xfrm>
            <a:off x="1222425" y="3079646"/>
            <a:ext cx="6063877" cy="421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i="0" u="none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Если не поняли собеседника, переспросите.</a:t>
            </a:r>
            <a:endParaRPr sz="1800" i="0" u="none" strike="noStrik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" name="Google Shape;294;g32201b8e01c_0_248"/>
          <p:cNvSpPr>
            <a:spLocks noGrp="1"/>
          </p:cNvSpPr>
          <p:nvPr>
            <p:ph type="body" idx="4"/>
          </p:nvPr>
        </p:nvSpPr>
        <p:spPr>
          <a:xfrm>
            <a:off x="1262123" y="3794295"/>
            <a:ext cx="6063877" cy="418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i="0" u="none" strike="noStrik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Работайте сообща.</a:t>
            </a:r>
            <a:endParaRPr sz="1800" i="0" u="none" strike="noStrik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983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g31f736f8379_0_37" title="Frame 2043684193 (1)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g31f736f8379_0_37" title="Frame 2043684194 (1)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g31f736f8379_0_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g31f736f8379_0_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65" y="0"/>
            <a:ext cx="91360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740727" y="3110347"/>
            <a:ext cx="2209799" cy="2424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о братьях наших меньших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91891" y="2168236"/>
            <a:ext cx="1094510" cy="8589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5" t="53936" r="23324" b="9329"/>
          <a:stretch/>
        </p:blipFill>
        <p:spPr bwMode="auto">
          <a:xfrm>
            <a:off x="4387925" y="2168235"/>
            <a:ext cx="1160820" cy="8589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73680" y="4362995"/>
            <a:ext cx="1743891" cy="1894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о</a:t>
            </a:r>
            <a:r>
              <a:rPr lang="ru-RU" sz="1200" dirty="0" smtClean="0">
                <a:solidFill>
                  <a:schemeClr val="tx1"/>
                </a:solidFill>
              </a:rPr>
              <a:t> лесных жителях</a:t>
            </a:r>
            <a:endParaRPr lang="ru-RU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5421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g32201b8e01c_0_358" title="Frame 2043684193 (1)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g32201b8e01c_0_358" title="Frame 2043684194 (1)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g32201b8e01c_0_3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g32201b8e01c_0_358"/>
          <p:cNvSpPr/>
          <p:nvPr/>
        </p:nvSpPr>
        <p:spPr>
          <a:xfrm>
            <a:off x="2756367" y="1886075"/>
            <a:ext cx="1344000" cy="1152000"/>
          </a:xfrm>
          <a:prstGeom prst="triangle">
            <a:avLst>
              <a:gd name="adj" fmla="val 50000"/>
            </a:avLst>
          </a:prstGeom>
          <a:solidFill>
            <a:srgbClr val="7DFF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g32201b8e01c_0_358"/>
          <p:cNvSpPr txBox="1"/>
          <p:nvPr/>
        </p:nvSpPr>
        <p:spPr>
          <a:xfrm>
            <a:off x="626889" y="3387824"/>
            <a:ext cx="5632500" cy="6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ru-RU" sz="2700" b="1" dirty="0" smtClean="0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rPr>
              <a:t>Глоток молока</a:t>
            </a:r>
            <a:endParaRPr sz="2700" i="0" u="none" strike="noStrike" cap="none" dirty="0">
              <a:solidFill>
                <a:srgbClr val="2F2F4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8" name="Google Shape;318;g32201b8e01c_0_358"/>
          <p:cNvSpPr txBox="1"/>
          <p:nvPr/>
        </p:nvSpPr>
        <p:spPr>
          <a:xfrm>
            <a:off x="635175" y="1068726"/>
            <a:ext cx="5632500" cy="6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ru-RU" sz="230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rPr>
              <a:t>М. М. Пришвин</a:t>
            </a:r>
            <a:endParaRPr sz="2300" i="0" u="none" strike="noStrike" cap="none">
              <a:solidFill>
                <a:srgbClr val="2F2F4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9551350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695" y="190793"/>
            <a:ext cx="4965895" cy="442429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4CA8FF9-E23C-4D04-9EDF-280BF490ED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8798" b="8798"/>
          <a:stretch>
            <a:fillRect/>
          </a:stretch>
        </p:blipFill>
        <p:spPr>
          <a:xfrm>
            <a:off x="338518" y="0"/>
            <a:ext cx="1508125" cy="1477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Google Shape;1316;p42"/>
          <p:cNvSpPr txBox="1">
            <a:spLocks noGrp="1"/>
          </p:cNvSpPr>
          <p:nvPr>
            <p:ph type="subTitle" idx="1"/>
          </p:nvPr>
        </p:nvSpPr>
        <p:spPr>
          <a:xfrm>
            <a:off x="-36613" y="1478818"/>
            <a:ext cx="2402337" cy="9633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600"/>
              <a:buFont typeface="Verdana"/>
              <a:buNone/>
            </a:pP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</a:rPr>
              <a:t>Михаил Михайлович </a:t>
            </a: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</a:rPr>
              <a:t>Пришвин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600"/>
              <a:buFont typeface="Verdana"/>
              <a:buNone/>
            </a:pPr>
            <a:endParaRPr lang="ru-RU" b="1" dirty="0">
              <a:ln/>
              <a:solidFill>
                <a:schemeClr val="accent4"/>
              </a:solidFill>
            </a:endParaRPr>
          </a:p>
        </p:txBody>
      </p:sp>
      <p:sp>
        <p:nvSpPr>
          <p:cNvPr id="10" name="Google Shape;1316;p42"/>
          <p:cNvSpPr txBox="1">
            <a:spLocks/>
          </p:cNvSpPr>
          <p:nvPr/>
        </p:nvSpPr>
        <p:spPr>
          <a:xfrm>
            <a:off x="211908" y="2571750"/>
            <a:ext cx="2960356" cy="134747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600"/>
            </a:pPr>
            <a:r>
              <a:rPr lang="ru-RU" b="1" dirty="0">
                <a:ln/>
                <a:solidFill>
                  <a:schemeClr val="accent4"/>
                </a:solidFill>
              </a:rPr>
              <a:t>«Всё прекрасное на земле – от солнца, </a:t>
            </a:r>
          </a:p>
          <a:p>
            <a:pPr algn="ctr">
              <a:buSzPts val="1600"/>
            </a:pPr>
            <a:r>
              <a:rPr lang="ru-RU" b="1" dirty="0">
                <a:ln/>
                <a:solidFill>
                  <a:schemeClr val="accent4"/>
                </a:solidFill>
              </a:rPr>
              <a:t>а всё хорошее – от </a:t>
            </a:r>
            <a:r>
              <a:rPr lang="ru-RU" b="1" dirty="0" smtClean="0">
                <a:ln/>
                <a:solidFill>
                  <a:schemeClr val="accent4"/>
                </a:solidFill>
              </a:rPr>
              <a:t>ЧЕЛОВЕКА»</a:t>
            </a:r>
            <a:endParaRPr lang="ru-RU" b="1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89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660505" y="1024198"/>
            <a:ext cx="62414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FontTx/>
              <a:buNone/>
              <a:defRPr/>
            </a:pPr>
            <a:r>
              <a:rPr lang="ru-RU" sz="24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Чистоговорки</a:t>
            </a:r>
            <a:endParaRPr lang="ru-RU" sz="2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Tx/>
              <a:buNone/>
              <a:defRPr/>
            </a:pP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подарили малыша. 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Tx/>
              <a:buNone/>
              <a:defRPr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 – Шу – Шу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молоко даю щенку.</a:t>
            </a:r>
          </a:p>
          <a:p>
            <a:pPr>
              <a:lnSpc>
                <a:spcPct val="150000"/>
              </a:lnSpc>
              <a:buFontTx/>
              <a:buNone/>
              <a:defRPr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Шок – шок – шок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замечательный щенок.</a:t>
            </a:r>
          </a:p>
          <a:p>
            <a:pPr>
              <a:lnSpc>
                <a:spcPct val="150000"/>
              </a:lnSpc>
              <a:buFontTx/>
              <a:buNone/>
              <a:defRPr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Шик-шик-шик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я к нему уже привык.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09D66B1-9969-4D64-B6EA-CC1A8A854F8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0940" y="394855"/>
            <a:ext cx="2634944" cy="30900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932816C-8BE0-4B3B-A912-498D445FD7BB}"/>
              </a:ext>
            </a:extLst>
          </p:cNvPr>
          <p:cNvSpPr txBox="1"/>
          <p:nvPr/>
        </p:nvSpPr>
        <p:spPr>
          <a:xfrm>
            <a:off x="486198" y="332267"/>
            <a:ext cx="5699050" cy="461665"/>
          </a:xfrm>
          <a:prstGeom prst="rect">
            <a:avLst/>
          </a:prstGeom>
          <a:solidFill>
            <a:srgbClr val="F6F5FD"/>
          </a:solidFill>
          <a:ln w="19050">
            <a:solidFill>
              <a:schemeClr val="accent1">
                <a:shade val="95000"/>
                <a:satMod val="105000"/>
              </a:schemeClr>
            </a:solidFill>
            <a:prstDash val="sysDot"/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n/>
                <a:solidFill>
                  <a:schemeClr val="accent3"/>
                </a:solidFill>
              </a:rPr>
              <a:t>Разбудим наш язычок</a:t>
            </a:r>
            <a:r>
              <a:rPr lang="ru-RU" sz="2400" b="1" dirty="0" smtClean="0">
                <a:ln/>
                <a:solidFill>
                  <a:schemeClr val="accent3"/>
                </a:solidFill>
              </a:rPr>
              <a:t>!</a:t>
            </a:r>
            <a:endParaRPr lang="ru-RU" sz="24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71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39" y="0"/>
            <a:ext cx="9011480" cy="503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325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C9210C6-2307-2E72-F708-0704EDBF9303}"/>
              </a:ext>
            </a:extLst>
          </p:cNvPr>
          <p:cNvSpPr/>
          <p:nvPr/>
        </p:nvSpPr>
        <p:spPr>
          <a:xfrm>
            <a:off x="154133" y="452708"/>
            <a:ext cx="8854786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Личностные:</a:t>
            </a:r>
          </a:p>
          <a:p>
            <a:pPr marL="257175" lvl="0" indent="-257175" algn="just">
              <a:buClrTx/>
              <a:buFont typeface="Wingdings" panose="05000000000000000000" pitchFamily="2" charset="2"/>
              <a:buChar char="Ø"/>
              <a:defRPr/>
            </a:pPr>
            <a:r>
              <a:rPr lang="ru-RU" sz="1600" b="1" kern="1200" dirty="0" smtClean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осознание </a:t>
            </a:r>
            <a:r>
              <a:rPr lang="ru-RU" sz="1600" b="1" kern="1200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 взаимоотношений человека и животных, отражённых в литературных </a:t>
            </a:r>
            <a:r>
              <a:rPr lang="ru-RU" sz="1600" b="1" kern="1200" dirty="0" smtClean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произведениях</a:t>
            </a: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b="1" kern="12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прослушивание произведения </a:t>
            </a:r>
            <a:r>
              <a:rPr lang="ru-RU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последующим </a:t>
            </a:r>
            <a:r>
              <a:rPr lang="ru-RU" b="1" kern="12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обсуждением.</a:t>
            </a:r>
            <a:endParaRPr lang="ru-RU" b="1" kern="12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BBF75722-9D0B-1E96-E025-ADA9BFB2715F}"/>
              </a:ext>
            </a:extLst>
          </p:cNvPr>
          <p:cNvSpPr/>
          <p:nvPr/>
        </p:nvSpPr>
        <p:spPr>
          <a:xfrm>
            <a:off x="162793" y="1356105"/>
            <a:ext cx="8846126" cy="15388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Метапредметные:</a:t>
            </a:r>
          </a:p>
          <a:p>
            <a:pPr marL="257175" marR="0" lvl="0" indent="-257175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ПУУД: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формулировать с помощью учителя цель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с </a:t>
            </a:r>
            <a:r>
              <a:rPr kumimoji="0" 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чистоговорками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скороговоркой.</a:t>
            </a:r>
          </a:p>
          <a:p>
            <a:pPr marL="257175" lvl="0" indent="-257175" algn="just">
              <a:buClrTx/>
              <a:buFont typeface="Wingdings" panose="05000000000000000000" pitchFamily="2" charset="2"/>
              <a:buChar char="Ø"/>
              <a:defRPr/>
            </a:pPr>
            <a:r>
              <a:rPr lang="ru-RU" sz="1200" b="1" kern="1200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ПУУД: </a:t>
            </a:r>
            <a:r>
              <a:rPr lang="ru-RU" b="1" kern="1200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определять </a:t>
            </a:r>
            <a:r>
              <a:rPr lang="ru-RU" b="1" kern="1200" dirty="0" smtClean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существенный </a:t>
            </a:r>
            <a:r>
              <a:rPr lang="ru-RU" b="1" kern="1200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признак для классификации, классифицировать произведения </a:t>
            </a:r>
            <a:r>
              <a:rPr lang="ru-RU" b="1" kern="1200" dirty="0" smtClean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темам, жанрам</a:t>
            </a:r>
            <a:r>
              <a:rPr lang="ru-RU" sz="1200" b="1" kern="1200" dirty="0" smtClean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kern="12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в маршрутном листе (выполнение задания №1 – определение признака частей речи), </a:t>
            </a:r>
            <a:r>
              <a:rPr lang="ru-RU" sz="12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оформление обложки к </a:t>
            </a:r>
            <a:r>
              <a:rPr lang="ru-RU" sz="1200" b="1" kern="12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рассказу, </a:t>
            </a:r>
            <a:r>
              <a:rPr lang="ru-RU" sz="12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в маршрутном листе </a:t>
            </a:r>
            <a:r>
              <a:rPr lang="ru-RU" sz="1200" b="1" kern="12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(задание № 3, 4, 5, 6)</a:t>
            </a: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lvl="0" indent="-257175" algn="just">
              <a:buClrTx/>
              <a:buFont typeface="Wingdings" panose="05000000000000000000" pitchFamily="2" charset="2"/>
              <a:buChar char="Ø"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ПУУД:</a:t>
            </a:r>
            <a:r>
              <a:rPr kumimoji="0" lang="ru-RU" sz="1200" b="1" i="0" u="none" strike="noStrike" kern="1200" cap="none" spc="0" normalizeH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понимать цель совместной деятельности: договариваться, обсуждать результат совместной работы: </a:t>
            </a:r>
            <a:r>
              <a:rPr kumimoji="0" lang="ru-RU" sz="12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в паре</a:t>
            </a:r>
            <a:r>
              <a:rPr lang="ru-RU" b="1" kern="1200" noProof="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b="1" kern="1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78AB69EB-C27D-31FE-30E7-A6929236F4DD}"/>
              </a:ext>
            </a:extLst>
          </p:cNvPr>
          <p:cNvSpPr/>
          <p:nvPr/>
        </p:nvSpPr>
        <p:spPr>
          <a:xfrm>
            <a:off x="154133" y="3126401"/>
            <a:ext cx="8846126" cy="2246769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Предметные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владеть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техникой слогового плавного чтения с переходом на чтение целыми словами, читать осознанно вслух целыми словами без пропусков и перестановок букв и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слогов: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чтение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слоговых таблиц,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предложений (</a:t>
            </a:r>
            <a:r>
              <a:rPr lang="ru-RU" b="1" kern="12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</a:t>
            </a:r>
            <a:r>
              <a:rPr lang="ru-RU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маршрутном </a:t>
            </a:r>
            <a:r>
              <a:rPr lang="ru-RU" b="1" kern="12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листе задание №2).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понимать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содержание прослушанного/прочитанного произведения: отвечать на вопросы по фактическому содержанию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произведения: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 текста рассказа через ответы на вопросы (викторина вопросов).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владеть элементарными умениями анализа и интерпретации текста: формулировать тему и главную мысль, определять последовательность событий в тексте произведения, выявлять связь событий, эпизодов текста, составлять план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текста: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с </a:t>
            </a:r>
            <a:r>
              <a:rPr lang="ru-RU" b="1" kern="12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деформированным планом рассказа.</a:t>
            </a: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0897785-4263-C956-6D9B-D7FEE1B376A2}"/>
              </a:ext>
            </a:extLst>
          </p:cNvPr>
          <p:cNvSpPr txBox="1"/>
          <p:nvPr/>
        </p:nvSpPr>
        <p:spPr>
          <a:xfrm>
            <a:off x="121228" y="5873357"/>
            <a:ext cx="8846126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Вся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урочная деятельность сопровождается учебным диалогом</a:t>
            </a:r>
            <a:endParaRPr lang="en-US" sz="1100" b="1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0897785-4263-C956-6D9B-D7FEE1B376A2}"/>
              </a:ext>
            </a:extLst>
          </p:cNvPr>
          <p:cNvSpPr txBox="1"/>
          <p:nvPr/>
        </p:nvSpPr>
        <p:spPr>
          <a:xfrm>
            <a:off x="187038" y="83376"/>
            <a:ext cx="8780316" cy="369332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i="1" kern="1200" dirty="0" smtClean="0">
                <a:solidFill>
                  <a:prstClr val="black"/>
                </a:solidFill>
                <a:latin typeface="Times New Roman" panose="02020603050405020304"/>
                <a:cs typeface="Times New Roman" panose="02020603050405020304" pitchFamily="18" charset="0"/>
              </a:rPr>
              <a:t>Планируемые результаты:</a:t>
            </a:r>
            <a:endParaRPr lang="en-US" sz="1200" b="1" i="1" dirty="0"/>
          </a:p>
        </p:txBody>
      </p:sp>
    </p:spTree>
    <p:extLst>
      <p:ext uri="{BB962C8B-B14F-4D97-AF65-F5344CB8AC3E}">
        <p14:creationId xmlns:p14="http://schemas.microsoft.com/office/powerpoint/2010/main" val="396985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932816C-8BE0-4B3B-A912-498D445FD7BB}"/>
              </a:ext>
            </a:extLst>
          </p:cNvPr>
          <p:cNvSpPr txBox="1"/>
          <p:nvPr/>
        </p:nvSpPr>
        <p:spPr>
          <a:xfrm>
            <a:off x="1803863" y="396900"/>
            <a:ext cx="5699050" cy="461665"/>
          </a:xfrm>
          <a:prstGeom prst="rect">
            <a:avLst/>
          </a:prstGeom>
          <a:solidFill>
            <a:srgbClr val="F6F5FD"/>
          </a:solidFill>
          <a:ln w="19050">
            <a:solidFill>
              <a:schemeClr val="accent1">
                <a:shade val="95000"/>
                <a:satMod val="105000"/>
              </a:schemeClr>
            </a:solidFill>
            <a:prstDash val="sysDot"/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</a:rPr>
              <a:t>СКОРОГОВОРКА</a:t>
            </a:r>
            <a:endParaRPr lang="ru-RU" sz="2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932816C-8BE0-4B3B-A912-498D445FD7BB}"/>
              </a:ext>
            </a:extLst>
          </p:cNvPr>
          <p:cNvSpPr txBox="1"/>
          <p:nvPr/>
        </p:nvSpPr>
        <p:spPr>
          <a:xfrm>
            <a:off x="590843" y="1039704"/>
            <a:ext cx="8081890" cy="1200329"/>
          </a:xfrm>
          <a:prstGeom prst="rect">
            <a:avLst/>
          </a:prstGeom>
          <a:solidFill>
            <a:srgbClr val="F6F5FD"/>
          </a:solidFill>
          <a:ln w="19050">
            <a:solidFill>
              <a:schemeClr val="accent1">
                <a:shade val="95000"/>
                <a:satMod val="105000"/>
              </a:schemeClr>
            </a:solidFill>
            <a:prstDash val="sysDot"/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/>
                <a:solidFill>
                  <a:schemeClr val="accent3"/>
                </a:solidFill>
              </a:rPr>
              <a:t>ПОЛОЖИЛА КАШУ В </a:t>
            </a:r>
            <a:r>
              <a:rPr lang="ru-RU" sz="3600" b="1" dirty="0" smtClean="0">
                <a:ln/>
                <a:solidFill>
                  <a:srgbClr val="FF0000"/>
                </a:solidFill>
              </a:rPr>
              <a:t>ПЛОШКИ</a:t>
            </a:r>
          </a:p>
          <a:p>
            <a:pPr algn="ctr"/>
            <a:r>
              <a:rPr lang="ru-RU" sz="3600" b="1" dirty="0" smtClean="0">
                <a:ln/>
                <a:solidFill>
                  <a:schemeClr val="accent3"/>
                </a:solidFill>
              </a:rPr>
              <a:t>ДЛЯ СОБАКИ И ДЛЯ КОШКИ.</a:t>
            </a:r>
            <a:endParaRPr lang="ru-RU" sz="36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012" y="2332800"/>
            <a:ext cx="3096095" cy="24499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506" y="2240033"/>
            <a:ext cx="2679294" cy="2542720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 flipV="1">
            <a:off x="6859019" y="1039704"/>
            <a:ext cx="71101" cy="1306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552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56;p5"/>
          <p:cNvSpPr/>
          <p:nvPr/>
        </p:nvSpPr>
        <p:spPr>
          <a:xfrm>
            <a:off x="954631" y="1438219"/>
            <a:ext cx="7739096" cy="26906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0" tIns="0" rIns="0" bIns="0" anchor="t" anchorCtr="0">
            <a:noAutofit/>
            <a:sp3d extrusionH="57150">
              <a:bevelT w="38100" h="38100"/>
            </a:sp3d>
          </a:bodyPr>
          <a:lstStyle/>
          <a:p>
            <a:pPr algn="just">
              <a:buClr>
                <a:schemeClr val="dk1"/>
              </a:buClr>
              <a:buSzPts val="1600"/>
            </a:pPr>
            <a:r>
              <a:rPr lang="ru-RU" sz="1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Читать слова и предложения </a:t>
            </a:r>
            <a:r>
              <a:rPr lang="ru-RU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с </a:t>
            </a:r>
            <a:r>
              <a:rPr lang="ru-RU" sz="1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буквами Ш, ш.  </a:t>
            </a:r>
            <a:endParaRPr lang="ru-RU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lang="ru-RU" sz="1800" i="0" u="none" strike="noStrike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lang="ru-RU" sz="1200" i="0" u="none" strike="noStrike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ru-RU" sz="1800" i="0" u="none" strike="noStrik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Слушать и задавать вопросы по произведению Михаила М</a:t>
            </a:r>
            <a:r>
              <a:rPr lang="ru-RU" sz="1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ихайловича</a:t>
            </a:r>
            <a:r>
              <a:rPr lang="ru-RU" sz="1800" i="0" u="none" strike="noStrik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 Пришвина «Глоток молока».</a:t>
            </a:r>
            <a:endParaRPr sz="1800" i="0" u="none" strike="noStrike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marR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i="0" u="none" strike="noStrike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ru-RU" sz="1800" i="0" u="none" strike="noStrik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Анализировать произведение и выделять нужную информацию из прослушанного текста.</a:t>
            </a:r>
            <a:endParaRPr sz="1800" i="0" u="none" strike="noStrike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marR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i="0" u="none" strike="noStrike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 smtClean="0">
              <a:solidFill>
                <a:srgbClr val="2F2F4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2F2F4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" name="Google Shape;154;p5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7349" y="1438219"/>
            <a:ext cx="253401" cy="253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4;p5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7349" y="2227831"/>
            <a:ext cx="253401" cy="249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4;p5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6434" y="3158837"/>
            <a:ext cx="253401" cy="2534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39437" y="145433"/>
            <a:ext cx="8451273" cy="1030891"/>
          </a:xfrm>
          <a:prstGeom prst="rect">
            <a:avLst/>
          </a:prstGeom>
          <a:ln w="25400" cap="flat" cmpd="sng" algn="ctr">
            <a:solidFill>
              <a:srgbClr val="92D050"/>
            </a:solidFill>
            <a:prstDash val="solid"/>
          </a:ln>
          <a:scene3d>
            <a:camera prst="orthographicFront"/>
            <a:lightRig rig="soft" dir="t">
              <a:rot lat="0" lon="0" rev="15600000"/>
            </a:lightRig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  <a:sp3d extrusionH="57150" prstMaterial="softEdge">
              <a:bevelT w="25400" h="38100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2F2F45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ctr"/>
            <a:r>
              <a:rPr lang="ru-RU" sz="24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Отработка навыка чтения предложений с буквами «Ш», «ш». Слушание литературного произведения о животных. На примере произведения М.М. Пришвина "Глоток молока"</a:t>
            </a:r>
            <a:endParaRPr lang="ru-RU" dirty="0">
              <a:ln>
                <a:solidFill>
                  <a:schemeClr val="tx1"/>
                </a:solidFill>
              </a:ln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88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1846" y="1132449"/>
            <a:ext cx="6865033" cy="443133"/>
          </a:xfrm>
          <a:ln>
            <a:solidFill>
              <a:srgbClr val="7030A0"/>
            </a:solidFill>
          </a:ln>
          <a:scene3d>
            <a:camera prst="orthographicFront"/>
            <a:lightRig rig="harsh" dir="t"/>
          </a:scene3d>
          <a:sp3d>
            <a:bevelT/>
          </a:sp3d>
        </p:spPr>
        <p:txBody>
          <a:bodyPr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За каждый пройденный этап выбираем знак: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2003180" y="1939926"/>
            <a:ext cx="6063877" cy="851725"/>
          </a:xfrm>
        </p:spPr>
        <p:txBody>
          <a:bodyPr/>
          <a:lstStyle/>
          <a:p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- «Справился легко»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3"/>
          </p:nvPr>
        </p:nvSpPr>
        <p:spPr>
          <a:xfrm>
            <a:off x="2087588" y="2891466"/>
            <a:ext cx="6063877" cy="635166"/>
          </a:xfrm>
        </p:spPr>
        <p:txBody>
          <a:bodyPr/>
          <a:lstStyle/>
          <a:p>
            <a:r>
              <a:rPr lang="ru-RU" dirty="0" smtClean="0"/>
              <a:t> - «Были 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трудности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4"/>
          </p:nvPr>
        </p:nvSpPr>
        <p:spPr>
          <a:xfrm>
            <a:off x="2087588" y="3653167"/>
            <a:ext cx="6063877" cy="635166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«Нужна помощь»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0932816C-8BE0-4B3B-A912-498D445FD7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5441" y="361043"/>
            <a:ext cx="7117844" cy="553968"/>
          </a:xfrm>
          <a:prstGeom prst="rect">
            <a:avLst/>
          </a:prstGeom>
          <a:solidFill>
            <a:srgbClr val="F6F5FD"/>
          </a:solidFill>
          <a:ln w="19050">
            <a:solidFill>
              <a:schemeClr val="accent1">
                <a:shade val="95000"/>
                <a:satMod val="105000"/>
              </a:schemeClr>
            </a:solidFill>
            <a:prstDash val="sysDot"/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</a:rPr>
              <a:t>КРИТЕРИИ ОЦЕНИВАНИЯ</a:t>
            </a:r>
            <a:endParaRPr lang="ru-RU" sz="24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8" name="Рисунок 7" descr="Picture background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439"/>
          <a:stretch/>
        </p:blipFill>
        <p:spPr bwMode="auto">
          <a:xfrm>
            <a:off x="821846" y="1824072"/>
            <a:ext cx="1063224" cy="834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https://avatars.mds.yandex.net/i?id=215b28b1b3c83131684d79aca1bbcfc6157f922b-9225598-images-thumbs&amp;n=1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34" t="5758" r="11497" b="36452"/>
          <a:stretch/>
        </p:blipFill>
        <p:spPr bwMode="auto">
          <a:xfrm>
            <a:off x="837028" y="2823803"/>
            <a:ext cx="978819" cy="702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7028" y="3692349"/>
            <a:ext cx="963637" cy="718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523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491344" y="418504"/>
            <a:ext cx="4835237" cy="505937"/>
          </a:xfrm>
          <a:ln>
            <a:solidFill>
              <a:srgbClr val="7030A0"/>
            </a:solidFill>
          </a:ln>
          <a:scene3d>
            <a:camera prst="orthographicFront"/>
            <a:lightRig rig="soft" dir="t">
              <a:rot lat="0" lon="0" rev="15600000"/>
            </a:lightRig>
          </a:scene3d>
          <a:sp3d>
            <a:bevelT/>
          </a:sp3d>
        </p:spPr>
        <p:txBody>
          <a:bodyPr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</a:rPr>
              <a:t>Читаем, размышляем!</a:t>
            </a:r>
            <a:endParaRPr lang="ru-RU" dirty="0">
              <a:ln>
                <a:solidFill>
                  <a:schemeClr val="tx1"/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932816C-8BE0-4B3B-A912-498D445FD7BB}"/>
              </a:ext>
            </a:extLst>
          </p:cNvPr>
          <p:cNvSpPr txBox="1"/>
          <p:nvPr/>
        </p:nvSpPr>
        <p:spPr>
          <a:xfrm>
            <a:off x="3183892" y="2563391"/>
            <a:ext cx="5259157" cy="523220"/>
          </a:xfrm>
          <a:prstGeom prst="rect">
            <a:avLst/>
          </a:prstGeom>
          <a:solidFill>
            <a:srgbClr val="E8E6FA"/>
          </a:solidFill>
          <a:ln w="19050">
            <a:solidFill>
              <a:schemeClr val="accent1">
                <a:shade val="95000"/>
                <a:satMod val="105000"/>
              </a:schemeClr>
            </a:solidFill>
            <a:prstDash val="sysDot"/>
          </a:ln>
          <a:scene3d>
            <a:camera prst="orthographicFront"/>
            <a:lightRig rig="soft" dir="t">
              <a:rot lat="0" lon="0" rev="15600000"/>
            </a:lightRig>
          </a:scene3d>
          <a:sp3d>
            <a:bevelT/>
          </a:sp3d>
        </p:spPr>
        <p:txBody>
          <a:bodyPr wrap="square" rtlCol="0">
            <a:spAutoFit/>
            <a:sp3d extrusionH="57150" prstMaterial="softEdge">
              <a:bevelT w="25400" h="38100"/>
            </a:sp3d>
          </a:bodyPr>
          <a:lstStyle/>
          <a:p>
            <a:r>
              <a:rPr lang="ru-RU" sz="2800" b="1" dirty="0" smtClean="0">
                <a:ln/>
                <a:solidFill>
                  <a:srgbClr val="7030A0"/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ВАЖНО:</a:t>
            </a:r>
            <a:r>
              <a:rPr lang="ru-RU" sz="2800" b="1" dirty="0" smtClean="0">
                <a:ln/>
                <a:solidFill>
                  <a:schemeClr val="accent4"/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 </a:t>
            </a:r>
            <a:r>
              <a:rPr lang="ru-RU" sz="2800" b="1" dirty="0" smtClean="0">
                <a:ln/>
                <a:solidFill>
                  <a:srgbClr val="7030A0"/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Ш</a:t>
            </a:r>
            <a:r>
              <a:rPr lang="ru-RU" sz="2800" b="1" dirty="0" smtClean="0">
                <a:ln/>
                <a:solidFill>
                  <a:srgbClr val="FF0000"/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И</a:t>
            </a:r>
            <a:r>
              <a:rPr lang="ru-RU" sz="2800" b="1" dirty="0" smtClean="0">
                <a:ln/>
                <a:solidFill>
                  <a:srgbClr val="7030A0"/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 пишется с буквой </a:t>
            </a:r>
            <a:r>
              <a:rPr lang="ru-RU" sz="2800" b="1" dirty="0" smtClean="0">
                <a:ln/>
                <a:solidFill>
                  <a:srgbClr val="FF0000"/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И</a:t>
            </a:r>
            <a:r>
              <a:rPr lang="ru-RU" sz="2800" b="1" dirty="0" smtClean="0">
                <a:ln/>
                <a:solidFill>
                  <a:srgbClr val="7030A0"/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!  </a:t>
            </a:r>
            <a:endParaRPr lang="ru-RU" sz="2800" b="1" dirty="0">
              <a:ln/>
              <a:solidFill>
                <a:srgbClr val="7030A0"/>
              </a:solidFill>
              <a:latin typeface="Arial Narrow" panose="020B060602020203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69807" y="1077651"/>
            <a:ext cx="5887328" cy="1347256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ШИ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rgbClr val="7030A0"/>
                </a:solidFill>
              </a:rPr>
              <a:t>НА  </a:t>
            </a:r>
            <a:r>
              <a:rPr lang="ru-RU" sz="2400" dirty="0" smtClean="0">
                <a:solidFill>
                  <a:schemeClr val="tx1"/>
                </a:solidFill>
              </a:rPr>
              <a:t>        </a:t>
            </a:r>
            <a:r>
              <a:rPr lang="ru-RU" sz="2400" dirty="0" smtClean="0">
                <a:solidFill>
                  <a:srgbClr val="7030A0"/>
                </a:solidFill>
              </a:rPr>
              <a:t>МА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rgbClr val="7030A0"/>
                </a:solidFill>
              </a:rPr>
              <a:t>ЛЫ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rgbClr val="7030A0"/>
                </a:solidFill>
              </a:rPr>
              <a:t>ШИ </a:t>
            </a:r>
            <a:r>
              <a:rPr lang="ru-RU" sz="2400" dirty="0" smtClean="0">
                <a:solidFill>
                  <a:schemeClr val="tx1"/>
                </a:solidFill>
              </a:rPr>
              <a:t>       </a:t>
            </a:r>
            <a:r>
              <a:rPr lang="ru-RU" sz="2400" dirty="0" smtClean="0">
                <a:solidFill>
                  <a:srgbClr val="7030A0"/>
                </a:solidFill>
              </a:rPr>
              <a:t>ЕР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rgbClr val="7030A0"/>
                </a:solidFill>
              </a:rPr>
              <a:t>ШИ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   </a:t>
            </a:r>
          </a:p>
          <a:p>
            <a:r>
              <a:rPr lang="ru-RU" sz="2400" dirty="0" smtClean="0">
                <a:solidFill>
                  <a:srgbClr val="7030A0"/>
                </a:solidFill>
              </a:rPr>
              <a:t>МА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rgbClr val="7030A0"/>
                </a:solidFill>
              </a:rPr>
              <a:t>ШИ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rgbClr val="7030A0"/>
                </a:solidFill>
              </a:rPr>
              <a:t>НА</a:t>
            </a:r>
            <a:r>
              <a:rPr lang="ru-RU" sz="2400" dirty="0" smtClean="0">
                <a:solidFill>
                  <a:schemeClr val="tx1"/>
                </a:solidFill>
              </a:rPr>
              <a:t>    </a:t>
            </a:r>
            <a:r>
              <a:rPr lang="ru-RU" sz="2400" dirty="0" smtClean="0">
                <a:solidFill>
                  <a:srgbClr val="7030A0"/>
                </a:solidFill>
              </a:rPr>
              <a:t>КА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rgbClr val="7030A0"/>
                </a:solidFill>
              </a:rPr>
              <a:t>МЫ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rgbClr val="7030A0"/>
                </a:solidFill>
              </a:rPr>
              <a:t>ШИ</a:t>
            </a:r>
            <a:r>
              <a:rPr lang="ru-RU" sz="2400" dirty="0" smtClean="0">
                <a:solidFill>
                  <a:schemeClr val="tx1"/>
                </a:solidFill>
              </a:rPr>
              <a:t>       </a:t>
            </a:r>
            <a:r>
              <a:rPr lang="ru-RU" sz="2400" dirty="0" smtClean="0">
                <a:solidFill>
                  <a:srgbClr val="7030A0"/>
                </a:solidFill>
              </a:rPr>
              <a:t>С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rgbClr val="7030A0"/>
                </a:solidFill>
              </a:rPr>
              <a:t>ПЕ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rgbClr val="7030A0"/>
                </a:solidFill>
              </a:rPr>
              <a:t>ШИ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rgbClr val="7030A0"/>
                </a:solidFill>
              </a:rPr>
              <a:t>Т</a:t>
            </a:r>
            <a:endParaRPr lang="ru-RU" sz="2400" dirty="0">
              <a:solidFill>
                <a:srgbClr val="7030A0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H="1">
            <a:off x="3512996" y="1178887"/>
            <a:ext cx="7034" cy="4009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5292277" y="1165483"/>
            <a:ext cx="7034" cy="4009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5867715" y="1161101"/>
            <a:ext cx="7034" cy="4009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7486309" y="1154583"/>
            <a:ext cx="7034" cy="4009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3476278" y="1919205"/>
            <a:ext cx="7034" cy="4009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4027612" y="1898484"/>
            <a:ext cx="7034" cy="4009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5263011" y="1919205"/>
            <a:ext cx="7034" cy="4009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5883774" y="1919204"/>
            <a:ext cx="7034" cy="4009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7781112" y="1829898"/>
            <a:ext cx="1" cy="50446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3365880" y="1127604"/>
            <a:ext cx="54110" cy="10256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6278988" y="1113568"/>
            <a:ext cx="71101" cy="13063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7926098" y="1127760"/>
            <a:ext cx="71101" cy="13063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3900826" y="1833165"/>
            <a:ext cx="71101" cy="13063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6313360" y="1851846"/>
            <a:ext cx="71101" cy="13063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8185485" y="1833165"/>
            <a:ext cx="71101" cy="13063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V="1">
            <a:off x="7271427" y="1898484"/>
            <a:ext cx="1" cy="1215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V="1">
            <a:off x="7287458" y="2063247"/>
            <a:ext cx="1" cy="1215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 flipV="1">
            <a:off x="7282388" y="2195901"/>
            <a:ext cx="5070" cy="122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flipV="1">
            <a:off x="8370846" y="1856409"/>
            <a:ext cx="1" cy="1215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V="1">
            <a:off x="8378577" y="2069491"/>
            <a:ext cx="1" cy="1215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V="1">
            <a:off x="8401874" y="2238656"/>
            <a:ext cx="1" cy="1215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Прямоугольник 48"/>
          <p:cNvSpPr/>
          <p:nvPr/>
        </p:nvSpPr>
        <p:spPr>
          <a:xfrm>
            <a:off x="2924051" y="3177154"/>
            <a:ext cx="5887328" cy="1887215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r>
              <a:rPr lang="ru-RU" sz="24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ШИНА        </a:t>
            </a:r>
          </a:p>
          <a:p>
            <a:r>
              <a:rPr lang="ru-RU" sz="24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МАЛЫШИ                   </a:t>
            </a:r>
            <a:r>
              <a:rPr lang="ru-RU" sz="2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СПЕШИТ </a:t>
            </a:r>
            <a:r>
              <a:rPr lang="ru-RU" sz="24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</a:t>
            </a:r>
          </a:p>
          <a:p>
            <a:r>
              <a:rPr lang="ru-RU" sz="24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ЕРШИ</a:t>
            </a:r>
          </a:p>
          <a:p>
            <a:r>
              <a:rPr lang="ru-RU" sz="24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МАШИНА    </a:t>
            </a:r>
          </a:p>
          <a:p>
            <a:r>
              <a:rPr lang="ru-RU" sz="24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КАМЫШИ</a:t>
            </a:r>
            <a:endParaRPr lang="ru-RU" sz="24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" name="Picture 2">
            <a:extLst>
              <a:ext uri="{FF2B5EF4-FFF2-40B4-BE49-F238E27FC236}">
                <a16:creationId xmlns:a16="http://schemas.microsoft.com/office/drawing/2014/main" xmlns="" id="{0280ECEC-E30F-4B4C-8A05-8416DC257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1719" y="433254"/>
            <a:ext cx="4344816" cy="426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52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945" y="416505"/>
            <a:ext cx="3706090" cy="2046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114" y="183630"/>
            <a:ext cx="3246284" cy="666970"/>
          </a:xfrm>
        </p:spPr>
        <p:txBody>
          <a:bodyPr/>
          <a:lstStyle/>
          <a:p>
            <a:r>
              <a:rPr lang="ru-RU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ЕРШИ </a:t>
            </a:r>
            <a:endParaRPr lang="ru-RU" b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8114" y="914400"/>
            <a:ext cx="463952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2D8B67"/>
                </a:solidFill>
                <a:latin typeface="CoFoSans"/>
                <a:hlinkClick r:id="rId4"/>
              </a:rPr>
              <a:t>Большой толковый словарь русского языка</a:t>
            </a:r>
            <a:endParaRPr lang="ru-RU" dirty="0" smtClean="0">
              <a:solidFill>
                <a:srgbClr val="303030"/>
              </a:solidFill>
              <a:latin typeface="SpectralGramota"/>
            </a:endParaRPr>
          </a:p>
          <a:p>
            <a:endParaRPr lang="ru-RU" sz="1800" b="1" dirty="0" smtClean="0">
              <a:solidFill>
                <a:srgbClr val="303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 smtClean="0">
                <a:solidFill>
                  <a:srgbClr val="303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ЁРШ – мелкая костистая </a:t>
            </a:r>
            <a:r>
              <a:rPr lang="ru-RU" sz="1800" b="1" dirty="0">
                <a:solidFill>
                  <a:srgbClr val="303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рыба </a:t>
            </a:r>
            <a:r>
              <a:rPr lang="ru-RU" sz="1800" b="1" dirty="0" smtClean="0">
                <a:solidFill>
                  <a:srgbClr val="303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800" b="1" dirty="0">
                <a:solidFill>
                  <a:srgbClr val="303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колючими плавниками</a:t>
            </a:r>
            <a:r>
              <a:rPr lang="ru-RU" dirty="0">
                <a:solidFill>
                  <a:srgbClr val="303030"/>
                </a:solidFill>
                <a:latin typeface="CoFoSans"/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48114" y="2873471"/>
            <a:ext cx="4572000" cy="13542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FoSans"/>
              </a:rPr>
              <a:t> </a:t>
            </a:r>
            <a:r>
              <a:rPr lang="ru-RU" sz="1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КАМЫШ</a:t>
            </a:r>
          </a:p>
          <a:p>
            <a:endParaRPr lang="ru-RU" sz="800" b="1" cap="all" dirty="0">
              <a:solidFill>
                <a:srgbClr val="2D8B67"/>
              </a:solidFill>
              <a:latin typeface="CoFoSans"/>
              <a:hlinkClick r:id="rId4"/>
            </a:endParaRPr>
          </a:p>
          <a:p>
            <a:r>
              <a:rPr lang="ru-RU" dirty="0" smtClean="0">
                <a:solidFill>
                  <a:srgbClr val="2D8B67"/>
                </a:solidFill>
                <a:latin typeface="CoFoSans"/>
                <a:hlinkClick r:id="rId4"/>
              </a:rPr>
              <a:t>Большой </a:t>
            </a:r>
            <a:r>
              <a:rPr lang="ru-RU" dirty="0">
                <a:solidFill>
                  <a:srgbClr val="2D8B67"/>
                </a:solidFill>
                <a:latin typeface="CoFoSans"/>
                <a:hlinkClick r:id="rId4"/>
              </a:rPr>
              <a:t>толковый словарь русского языка</a:t>
            </a:r>
            <a:endParaRPr lang="ru-RU" dirty="0">
              <a:solidFill>
                <a:srgbClr val="303030"/>
              </a:solidFill>
              <a:latin typeface="SpectralGramota"/>
            </a:endParaRPr>
          </a:p>
          <a:p>
            <a:endParaRPr lang="ru-RU" b="1" dirty="0" smtClean="0">
              <a:solidFill>
                <a:srgbClr val="303030"/>
              </a:solidFill>
              <a:latin typeface="CoFoSans"/>
            </a:endParaRPr>
          </a:p>
          <a:p>
            <a:r>
              <a:rPr lang="ru-RU" b="1" dirty="0" smtClean="0">
                <a:solidFill>
                  <a:srgbClr val="303030"/>
                </a:solidFill>
                <a:latin typeface="CoFoSans"/>
              </a:rPr>
              <a:t>КАМ</a:t>
            </a:r>
            <a:r>
              <a:rPr lang="ru-RU" b="1" dirty="0" smtClean="0">
                <a:solidFill>
                  <a:srgbClr val="303030"/>
                </a:solidFill>
                <a:latin typeface="inherit"/>
              </a:rPr>
              <a:t>Ы́</a:t>
            </a:r>
            <a:r>
              <a:rPr lang="ru-RU" b="1" dirty="0" smtClean="0">
                <a:solidFill>
                  <a:srgbClr val="303030"/>
                </a:solidFill>
                <a:latin typeface="CoFoSans"/>
              </a:rPr>
              <a:t>Ш – высокое </a:t>
            </a:r>
            <a:r>
              <a:rPr lang="ru-RU" b="1" dirty="0">
                <a:solidFill>
                  <a:srgbClr val="303030"/>
                </a:solidFill>
                <a:latin typeface="CoFoSans"/>
              </a:rPr>
              <a:t>травянистое </a:t>
            </a:r>
            <a:r>
              <a:rPr lang="ru-RU" b="1" dirty="0" smtClean="0">
                <a:solidFill>
                  <a:srgbClr val="303030"/>
                </a:solidFill>
                <a:latin typeface="CoFoSans"/>
              </a:rPr>
              <a:t>растение, </a:t>
            </a:r>
            <a:r>
              <a:rPr lang="ru-RU" b="1" dirty="0">
                <a:solidFill>
                  <a:srgbClr val="303030"/>
                </a:solidFill>
                <a:latin typeface="CoFoSans"/>
              </a:rPr>
              <a:t>растущее по берегам рек, озёр, на болотах.</a:t>
            </a:r>
            <a:r>
              <a:rPr lang="ru-RU" dirty="0">
                <a:solidFill>
                  <a:srgbClr val="303030"/>
                </a:solidFill>
                <a:latin typeface="CoFoSans"/>
              </a:rPr>
              <a:t> </a:t>
            </a:r>
            <a:endParaRPr lang="ru-RU" dirty="0" smtClean="0">
              <a:solidFill>
                <a:srgbClr val="303030"/>
              </a:solidFill>
              <a:latin typeface="CoFoSans"/>
            </a:endParaRPr>
          </a:p>
        </p:txBody>
      </p:sp>
      <p:sp>
        <p:nvSpPr>
          <p:cNvPr id="9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2945" y="2556373"/>
            <a:ext cx="3706090" cy="2253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629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Подготовка к уроку Шаблон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2045</TotalTime>
  <Words>1449</Words>
  <Application>Microsoft Office PowerPoint</Application>
  <PresentationFormat>Экран (16:9)</PresentationFormat>
  <Paragraphs>245</Paragraphs>
  <Slides>41</Slides>
  <Notes>13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54" baseType="lpstr">
      <vt:lpstr>Algerian</vt:lpstr>
      <vt:lpstr>Arial</vt:lpstr>
      <vt:lpstr>Arial Narrow</vt:lpstr>
      <vt:lpstr>Bookman Old Style</vt:lpstr>
      <vt:lpstr>Calibri</vt:lpstr>
      <vt:lpstr>CoFoSans</vt:lpstr>
      <vt:lpstr>Comic Sans MS</vt:lpstr>
      <vt:lpstr>inherit</vt:lpstr>
      <vt:lpstr>SpectralGramota</vt:lpstr>
      <vt:lpstr>Times New Roman</vt:lpstr>
      <vt:lpstr>Verdana</vt:lpstr>
      <vt:lpstr>Wingdings</vt:lpstr>
      <vt:lpstr>Подготовка к уроку Шаблон</vt:lpstr>
      <vt:lpstr>Презентация PowerPoint</vt:lpstr>
      <vt:lpstr>Повторяем то, что знаем</vt:lpstr>
      <vt:lpstr>Презентация PowerPoint</vt:lpstr>
      <vt:lpstr>Презентация PowerPoint</vt:lpstr>
      <vt:lpstr>Презентация PowerPoint</vt:lpstr>
      <vt:lpstr>Презентация PowerPoint</vt:lpstr>
      <vt:lpstr>КРИТЕРИИ ОЦЕНИВАНИЯ</vt:lpstr>
      <vt:lpstr>Читаем, размышляем!</vt:lpstr>
      <vt:lpstr>ЕРШИ </vt:lpstr>
      <vt:lpstr>Презентация PowerPoint</vt:lpstr>
      <vt:lpstr>Презентация PowerPoint</vt:lpstr>
      <vt:lpstr>У Маши шишка.</vt:lpstr>
      <vt:lpstr>Презентация PowerPoint</vt:lpstr>
      <vt:lpstr>Презентация PowerPoint</vt:lpstr>
      <vt:lpstr> Среди данных авторов укажите портрет М.М. Пришвина </vt:lpstr>
      <vt:lpstr>Проверь себя!</vt:lpstr>
      <vt:lpstr>Презентация PowerPoint</vt:lpstr>
      <vt:lpstr>Выберите верное утверждение:</vt:lpstr>
      <vt:lpstr>Выберите верное утверждение:</vt:lpstr>
      <vt:lpstr>Презентация PowerPoint</vt:lpstr>
      <vt:lpstr>Презентация PowerPoint</vt:lpstr>
      <vt:lpstr>Соедини линией словосочетание с его значением</vt:lpstr>
      <vt:lpstr>Соедини линией словосочетание с его значением</vt:lpstr>
      <vt:lpstr>Презентация PowerPoint</vt:lpstr>
      <vt:lpstr>Презентация PowerPoint</vt:lpstr>
      <vt:lpstr>Презентация PowerPoint</vt:lpstr>
      <vt:lpstr>Подумайте, какие слова подходят Ладе, а какие автору?</vt:lpstr>
      <vt:lpstr>Проверка</vt:lpstr>
      <vt:lpstr>Соотнеси картинку и событие (Что было сначала, что потом?</vt:lpstr>
      <vt:lpstr>Соотнеси картинку и событие (Что было сначала, что потом?</vt:lpstr>
      <vt:lpstr>Пословицы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Макка</cp:lastModifiedBy>
  <cp:revision>174</cp:revision>
  <cp:lastPrinted>2026-02-05T10:06:06Z</cp:lastPrinted>
  <dcterms:modified xsi:type="dcterms:W3CDTF">2026-02-18T10:09:04Z</dcterms:modified>
</cp:coreProperties>
</file>