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96" r:id="rId2"/>
    <p:sldId id="256" r:id="rId3"/>
    <p:sldId id="257" r:id="rId4"/>
    <p:sldId id="275" r:id="rId5"/>
    <p:sldId id="274" r:id="rId6"/>
    <p:sldId id="273" r:id="rId7"/>
    <p:sldId id="276" r:id="rId8"/>
    <p:sldId id="272" r:id="rId9"/>
    <p:sldId id="271" r:id="rId10"/>
    <p:sldId id="262" r:id="rId11"/>
    <p:sldId id="277" r:id="rId12"/>
    <p:sldId id="269" r:id="rId13"/>
    <p:sldId id="270" r:id="rId14"/>
    <p:sldId id="292" r:id="rId15"/>
    <p:sldId id="268" r:id="rId16"/>
    <p:sldId id="291" r:id="rId17"/>
    <p:sldId id="289" r:id="rId18"/>
    <p:sldId id="266" r:id="rId19"/>
    <p:sldId id="278" r:id="rId20"/>
    <p:sldId id="290" r:id="rId21"/>
    <p:sldId id="279" r:id="rId22"/>
    <p:sldId id="280" r:id="rId23"/>
    <p:sldId id="265" r:id="rId24"/>
    <p:sldId id="281" r:id="rId25"/>
    <p:sldId id="264" r:id="rId26"/>
    <p:sldId id="294" r:id="rId27"/>
    <p:sldId id="284" r:id="rId28"/>
    <p:sldId id="295" r:id="rId29"/>
    <p:sldId id="263" r:id="rId30"/>
    <p:sldId id="283" r:id="rId31"/>
    <p:sldId id="260" r:id="rId32"/>
    <p:sldId id="293" r:id="rId33"/>
    <p:sldId id="261" r:id="rId34"/>
    <p:sldId id="259" r:id="rId35"/>
    <p:sldId id="297" r:id="rId3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708" autoAdjust="0"/>
  </p:normalViewPr>
  <p:slideViewPr>
    <p:cSldViewPr snapToGrid="0">
      <p:cViewPr varScale="1">
        <p:scale>
          <a:sx n="106" d="100"/>
          <a:sy n="106" d="100"/>
        </p:scale>
        <p:origin x="15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225EC-6CAE-4EEC-BA47-4CB16A1E1065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CB1231-0553-4F89-814A-A65DFE7059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591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225EC-6CAE-4EEC-BA47-4CB16A1E1065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CB1231-0553-4F89-814A-A65DFE7059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337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225EC-6CAE-4EEC-BA47-4CB16A1E1065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CB1231-0553-4F89-814A-A65DFE7059D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672684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225EC-6CAE-4EEC-BA47-4CB16A1E1065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CB1231-0553-4F89-814A-A65DFE7059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0119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225EC-6CAE-4EEC-BA47-4CB16A1E1065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CB1231-0553-4F89-814A-A65DFE7059DC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88745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225EC-6CAE-4EEC-BA47-4CB16A1E1065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CB1231-0553-4F89-814A-A65DFE7059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8746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225EC-6CAE-4EEC-BA47-4CB16A1E1065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B1231-0553-4F89-814A-A65DFE7059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7259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225EC-6CAE-4EEC-BA47-4CB16A1E1065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B1231-0553-4F89-814A-A65DFE7059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229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225EC-6CAE-4EEC-BA47-4CB16A1E1065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B1231-0553-4F89-814A-A65DFE7059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660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225EC-6CAE-4EEC-BA47-4CB16A1E1065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CB1231-0553-4F89-814A-A65DFE7059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809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225EC-6CAE-4EEC-BA47-4CB16A1E1065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CB1231-0553-4F89-814A-A65DFE7059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247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225EC-6CAE-4EEC-BA47-4CB16A1E1065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CB1231-0553-4F89-814A-A65DFE7059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786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225EC-6CAE-4EEC-BA47-4CB16A1E1065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B1231-0553-4F89-814A-A65DFE7059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34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225EC-6CAE-4EEC-BA47-4CB16A1E1065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B1231-0553-4F89-814A-A65DFE7059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284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225EC-6CAE-4EEC-BA47-4CB16A1E1065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B1231-0553-4F89-814A-A65DFE7059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4203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225EC-6CAE-4EEC-BA47-4CB16A1E1065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CB1231-0553-4F89-814A-A65DFE7059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070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7225EC-6CAE-4EEC-BA47-4CB16A1E1065}" type="datetimeFigureOut">
              <a:rPr lang="ru-RU" smtClean="0"/>
              <a:t>23.12.2025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CB1231-0553-4F89-814A-A65DFE7059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0284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498757" y="-201481"/>
            <a:ext cx="9469924" cy="601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endParaRPr lang="ru-RU" sz="20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ru-RU" sz="20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Планируемые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Личностные: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применять математику для решения практических задач в повседневной жизни, в том числе при оказании помощи одноклассникам, детям младшего возраста 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Метапредметные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900"/>
              </a:spcAft>
            </a:pP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Познавательные: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сравнивать математические объекты 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900"/>
              </a:spcAft>
            </a:pP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Коммуникативные: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участвовать в обсуждении ошибок в ходе и результате выполнения вычисления </a:t>
            </a:r>
            <a:endParaRPr lang="ru-RU" sz="2000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900"/>
              </a:spcAft>
            </a:pP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Регулятивные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формулировать ответ (вывод), подтверждать его объяснением, расчетам 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90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Предметные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-сравнивать величины стоимости, устанавливая между ними соотношение «больше или меньше на или в» 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3523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4808" y="624110"/>
            <a:ext cx="8911687" cy="1890490"/>
          </a:xfrm>
        </p:spPr>
        <p:txBody>
          <a:bodyPr>
            <a:normAutofit fontScale="90000"/>
          </a:bodyPr>
          <a:lstStyle/>
          <a:p>
            <a:pPr lvl="0">
              <a:spcBef>
                <a:spcPts val="1000"/>
              </a:spcBef>
              <a:buClr>
                <a:srgbClr val="353535"/>
              </a:buClr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урока:</a:t>
            </a:r>
            <a:b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«Стоимость (единицы – </a:t>
            </a:r>
            <a:r>
              <a:rPr lang="ru-RU" sz="28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рубль, </a:t>
            </a:r>
            <a:r>
              <a:rPr lang="ru-RU" sz="28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копейка), установление отношения «дороже</a:t>
            </a:r>
            <a:r>
              <a:rPr lang="en-US" sz="28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/</a:t>
            </a:r>
            <a:r>
              <a:rPr lang="ru-RU" sz="28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дешевле на</a:t>
            </a:r>
            <a:r>
              <a:rPr lang="en-US" sz="28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/</a:t>
            </a:r>
            <a:r>
              <a:rPr lang="ru-RU" sz="28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в» </a:t>
            </a:r>
            <a:br>
              <a:rPr lang="ru-RU" sz="28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9114" y="2514600"/>
            <a:ext cx="2963009" cy="27080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452819">
            <a:off x="2875440" y="3696004"/>
            <a:ext cx="3583637" cy="2249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25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4808" y="624110"/>
            <a:ext cx="8911687" cy="1890490"/>
          </a:xfrm>
        </p:spPr>
        <p:txBody>
          <a:bodyPr>
            <a:normAutofit fontScale="90000"/>
          </a:bodyPr>
          <a:lstStyle/>
          <a:p>
            <a:pPr lvl="0">
              <a:spcBef>
                <a:spcPts val="1000"/>
              </a:spcBef>
              <a:buClr>
                <a:srgbClr val="353535"/>
              </a:buClr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урока:</a:t>
            </a:r>
            <a:b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вспомнить единицы стоимости – рубль, копейка</a:t>
            </a:r>
            <a:br>
              <a:rPr lang="ru-RU" sz="28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научиться устанавливать отношения «дороже/дешевле на/в»</a:t>
            </a:r>
            <a:r>
              <a:rPr lang="ru-RU" sz="28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2856321" y="1781667"/>
            <a:ext cx="311085" cy="2639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kumimoji="0" lang="ru-RU" alt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856321" y="2514600"/>
            <a:ext cx="311085" cy="3010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0491" y="3261675"/>
            <a:ext cx="2809186" cy="246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5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Деньги – это металлические или бумажные знаки, являются мерой стоимости при покупке и продаже.</a:t>
            </a:r>
            <a:endParaRPr lang="ru-RU" dirty="0">
              <a:solidFill>
                <a:srgbClr val="FF99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3014" y="2488676"/>
            <a:ext cx="7324627" cy="3403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93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7088" y="754144"/>
            <a:ext cx="8116479" cy="5665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84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4808" y="624110"/>
            <a:ext cx="8911687" cy="1890490"/>
          </a:xfrm>
        </p:spPr>
        <p:txBody>
          <a:bodyPr>
            <a:normAutofit fontScale="90000"/>
          </a:bodyPr>
          <a:lstStyle/>
          <a:p>
            <a:pPr lvl="0">
              <a:spcBef>
                <a:spcPts val="1000"/>
              </a:spcBef>
              <a:buClr>
                <a:srgbClr val="353535"/>
              </a:buClr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урока:</a:t>
            </a:r>
            <a:b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333333"/>
                </a:solidFill>
                <a:latin typeface="YS Text"/>
              </a:rPr>
              <a:t>✔</a:t>
            </a:r>
            <a:r>
              <a:rPr lang="ru-RU" sz="28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вспомнить единицы стоимости – рубль, копейка</a:t>
            </a:r>
            <a:br>
              <a:rPr lang="ru-RU" sz="28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научиться устанавливать отношения «дороже/дешевле на/в»</a:t>
            </a:r>
            <a:r>
              <a:rPr lang="ru-RU" sz="28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2856321" y="1781667"/>
            <a:ext cx="311085" cy="2639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kumimoji="0" lang="ru-RU" alt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856321" y="2514600"/>
            <a:ext cx="311085" cy="3010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0491" y="3261675"/>
            <a:ext cx="2809186" cy="246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8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3138" y="791852"/>
            <a:ext cx="8540686" cy="554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36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5295" y="2118511"/>
            <a:ext cx="7387628" cy="410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097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3483" y="2702896"/>
            <a:ext cx="5941347" cy="1056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43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98656" y="492135"/>
            <a:ext cx="8911687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№1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цветные карандаши стоят  50 руб., а клей стоит 20 руб., то клей дешевле чем карандаши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сколько?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855245">
            <a:off x="8333574" y="3614661"/>
            <a:ext cx="3108289" cy="281915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572912">
            <a:off x="1993290" y="3773878"/>
            <a:ext cx="3156816" cy="2500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37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rgbClr val="C00000"/>
                </a:solidFill>
              </a:rPr>
              <a:t>50 – 20 = 30 руб.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855245">
            <a:off x="7911803" y="2507035"/>
            <a:ext cx="3605237" cy="278408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572912">
            <a:off x="1817593" y="2653210"/>
            <a:ext cx="4153434" cy="289405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385161" y="3244334"/>
            <a:ext cx="5914953" cy="3231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Клей дешевле чем карандаши на 30 рублей.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46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89213" y="2813538"/>
            <a:ext cx="8915399" cy="2224454"/>
          </a:xfrm>
        </p:spPr>
        <p:txBody>
          <a:bodyPr/>
          <a:lstStyle/>
          <a:p>
            <a:r>
              <a:rPr lang="ru-RU" dirty="0" smtClean="0"/>
              <a:t>«Урок на сцене»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89213" y="5037992"/>
            <a:ext cx="8915399" cy="1512277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п</a:t>
            </a:r>
            <a:r>
              <a:rPr lang="ru-RU" dirty="0" smtClean="0"/>
              <a:t>о математике </a:t>
            </a:r>
          </a:p>
          <a:p>
            <a:r>
              <a:rPr lang="ru-RU" dirty="0" smtClean="0"/>
              <a:t>на тему «Стоимость (единицы – рубль, копейка), установление отношения «дороже</a:t>
            </a:r>
            <a:r>
              <a:rPr lang="en-US" dirty="0" smtClean="0"/>
              <a:t>/</a:t>
            </a:r>
            <a:r>
              <a:rPr lang="ru-RU" dirty="0" smtClean="0"/>
              <a:t>дешевле на</a:t>
            </a:r>
            <a:r>
              <a:rPr lang="en-US" dirty="0" smtClean="0"/>
              <a:t>/</a:t>
            </a:r>
            <a:r>
              <a:rPr lang="ru-RU" dirty="0" smtClean="0"/>
              <a:t>в» </a:t>
            </a:r>
          </a:p>
          <a:p>
            <a:r>
              <a:rPr lang="ru-RU" dirty="0" smtClean="0"/>
              <a:t>в 3 классе</a:t>
            </a:r>
          </a:p>
          <a:p>
            <a:r>
              <a:rPr lang="ru-RU" dirty="0" smtClean="0"/>
              <a:t>Учитель: Расулова </a:t>
            </a:r>
            <a:r>
              <a:rPr lang="ru-RU" dirty="0" err="1" smtClean="0"/>
              <a:t>Радима</a:t>
            </a:r>
            <a:r>
              <a:rPr lang="ru-RU" dirty="0" smtClean="0"/>
              <a:t> </a:t>
            </a:r>
            <a:r>
              <a:rPr lang="ru-RU" dirty="0" err="1" smtClean="0"/>
              <a:t>Мумадиевна</a:t>
            </a:r>
            <a:r>
              <a:rPr lang="ru-RU" dirty="0" smtClean="0"/>
              <a:t> – учитель начальных классов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803886">
            <a:off x="6334811" y="686810"/>
            <a:ext cx="5417761" cy="3649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994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6666" y="2564091"/>
            <a:ext cx="5941347" cy="1374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6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4408" y="624110"/>
            <a:ext cx="9110203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Задача№2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ручка стоит 10 рублей, а ластик стоит 5 рублей, то ручка дороже чем ластик 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…?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85161" y="3244334"/>
            <a:ext cx="184731" cy="28623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37993">
            <a:off x="7888974" y="3339725"/>
            <a:ext cx="3004605" cy="30071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422596">
            <a:off x="2621547" y="3335931"/>
            <a:ext cx="3095913" cy="267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23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4408" y="624110"/>
            <a:ext cx="9110203" cy="128089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: 5 = 2 раза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85161" y="3244334"/>
            <a:ext cx="184731" cy="28623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37993">
            <a:off x="8120845" y="2587457"/>
            <a:ext cx="3004605" cy="30071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422596">
            <a:off x="2536704" y="2751467"/>
            <a:ext cx="3095913" cy="267913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336330" y="3234652"/>
            <a:ext cx="4817097" cy="32801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Ручка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дороже чем ластик в 2 раза.</a:t>
            </a:r>
            <a:endParaRPr lang="ru-RU" sz="24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93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5908" y="0"/>
            <a:ext cx="1676545" cy="16948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3897" y="1461154"/>
            <a:ext cx="8738647" cy="4543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391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flipH="1">
            <a:off x="9323106" y="3223967"/>
            <a:ext cx="1074657" cy="26056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7763" y="0"/>
            <a:ext cx="1676545" cy="169483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1715" y="1694835"/>
            <a:ext cx="8224662" cy="4302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67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№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Пенал стоит 12 р., а маркер – на 9 р. </a:t>
            </a: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ешевле</a:t>
            </a: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 сколько раз пенал дороже, чем маркер?</a:t>
            </a:r>
            <a:b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05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№3</a:t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Пенал стоит </a:t>
            </a: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р., а маркер – на </a:t>
            </a: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 дешевле. Во сколько раз пенал дороже, чем маркер?</a:t>
            </a:r>
            <a:b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</a:t>
            </a:r>
            <a:b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Пенал – 12 р.</a:t>
            </a:r>
            <a:b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Маркер – ?, на 9 р. </a:t>
            </a:r>
            <a:r>
              <a:rPr lang="en-US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чем</a:t>
            </a:r>
            <a:b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Решение:</a:t>
            </a:r>
            <a:b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12-9=3 (р.) </a:t>
            </a:r>
            <a:b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12:3=4 (раза)</a:t>
            </a:r>
            <a:b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в 4 раза пенал дороже, чем маркер.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844288">
            <a:off x="9651521" y="3346782"/>
            <a:ext cx="593378" cy="550407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H="1">
            <a:off x="8143945" y="3476036"/>
            <a:ext cx="1400175" cy="1905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9534595" y="3502691"/>
            <a:ext cx="9525" cy="5238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8728" y="3381229"/>
            <a:ext cx="5941347" cy="64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24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flipH="1">
            <a:off x="9323106" y="3223967"/>
            <a:ext cx="1074657" cy="26056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Физминутка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9054" y="2233514"/>
            <a:ext cx="10239375" cy="423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14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flipH="1">
            <a:off x="9323106" y="3223967"/>
            <a:ext cx="1074657" cy="26056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зажигай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316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1212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48817">
            <a:off x="10356596" y="486081"/>
            <a:ext cx="1203451" cy="12492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8103" y="1743959"/>
            <a:ext cx="8116477" cy="4091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08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2478" y="794239"/>
            <a:ext cx="7007468" cy="5624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5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48817">
            <a:off x="10356596" y="486081"/>
            <a:ext cx="1203451" cy="1249263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579908" y="3101026"/>
            <a:ext cx="5549793" cy="311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0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720553" y="3267578"/>
            <a:ext cx="4543719" cy="965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40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5555" y="1809945"/>
            <a:ext cx="8719793" cy="4308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38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0279" y="1291472"/>
            <a:ext cx="3714161" cy="52295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0326" y="3176833"/>
            <a:ext cx="2922310" cy="33441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8076" y="3176833"/>
            <a:ext cx="3073138" cy="334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90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4808" y="624110"/>
            <a:ext cx="8911687" cy="1890490"/>
          </a:xfrm>
        </p:spPr>
        <p:txBody>
          <a:bodyPr>
            <a:normAutofit fontScale="90000"/>
          </a:bodyPr>
          <a:lstStyle/>
          <a:p>
            <a:pPr lvl="0">
              <a:spcBef>
                <a:spcPts val="1000"/>
              </a:spcBef>
              <a:buClr>
                <a:srgbClr val="353535"/>
              </a:buClr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урока:</a:t>
            </a:r>
            <a:b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333333"/>
                </a:solidFill>
                <a:latin typeface="YS Text"/>
              </a:rPr>
              <a:t>✔</a:t>
            </a:r>
            <a:r>
              <a:rPr lang="ru-RU" sz="28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вспомнить единицы стоимости – рубль, копейка</a:t>
            </a:r>
            <a:br>
              <a:rPr lang="ru-RU" sz="28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333333"/>
                </a:solidFill>
                <a:latin typeface="YS Text"/>
              </a:rPr>
              <a:t>✔</a:t>
            </a:r>
            <a:r>
              <a:rPr lang="ru-RU" sz="28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научиться устанавливать отношения «дороже/дешевле на/в»</a:t>
            </a:r>
            <a:r>
              <a:rPr lang="ru-RU" sz="28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2856321" y="1781667"/>
            <a:ext cx="311085" cy="2639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kumimoji="0" lang="ru-RU" alt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856321" y="2514600"/>
            <a:ext cx="311085" cy="3010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0491" y="3261675"/>
            <a:ext cx="2809186" cy="246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112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задание:</a:t>
            </a:r>
            <a:b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Стр. 55 задача №27</a:t>
            </a:r>
            <a:br>
              <a:rPr lang="ru-RU" sz="24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24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Практическое задание:</a:t>
            </a:r>
            <a:br>
              <a:rPr lang="ru-RU" sz="24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Пойти в продуктовый магазин, сравнить стоимость апельсинового сока «Вико» и такого же пакета сока «Добрый». Узнать, какой сок дороже и на сколько рублей.</a:t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55354">
            <a:off x="7808524" y="3889059"/>
            <a:ext cx="3849051" cy="295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71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4961" y="1018094"/>
            <a:ext cx="9144000" cy="534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18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498757" y="-201481"/>
            <a:ext cx="9469924" cy="601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endParaRPr lang="ru-RU" sz="20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ru-RU" sz="20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Планируемые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Личностные: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применять математику для решения практических задач в повседневной жизни, в том числе при оказании помощи одноклассникам, детям младшего возраста 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Метапредметные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900"/>
              </a:spcAft>
            </a:pP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Познавательные: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сравнивать математические объекты 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900"/>
              </a:spcAft>
            </a:pP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Коммуникативные: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участвовать в обсуждении ошибок в ходе и результате выполнения вычисления </a:t>
            </a:r>
            <a:endParaRPr lang="ru-RU" sz="2000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900"/>
              </a:spcAft>
            </a:pPr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Регулятивные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формулировать ответ (вывод), подтверждать его объяснением, расчетам 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90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Предметные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-сравнивать величины стоимости, устанавливая между ними соотношение «больше или меньше на или в» 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4255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0207" y="685799"/>
            <a:ext cx="5363308" cy="4633545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92924" y="5829300"/>
            <a:ext cx="8911687" cy="624254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Муха Цокотуха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54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0003742"/>
              </p:ext>
            </p:extLst>
          </p:nvPr>
        </p:nvGraphicFramePr>
        <p:xfrm>
          <a:off x="3042139" y="3481756"/>
          <a:ext cx="4767891" cy="1588941"/>
        </p:xfrm>
        <a:graphic>
          <a:graphicData uri="http://schemas.openxmlformats.org/drawingml/2006/table">
            <a:tbl>
              <a:tblPr firstRow="1" firstCol="1" bandRow="1"/>
              <a:tblGrid>
                <a:gridCol w="2620107">
                  <a:extLst>
                    <a:ext uri="{9D8B030D-6E8A-4147-A177-3AD203B41FA5}">
                      <a16:colId xmlns:a16="http://schemas.microsoft.com/office/drawing/2014/main" val="873117701"/>
                    </a:ext>
                  </a:extLst>
                </a:gridCol>
                <a:gridCol w="648415">
                  <a:extLst>
                    <a:ext uri="{9D8B030D-6E8A-4147-A177-3AD203B41FA5}">
                      <a16:colId xmlns:a16="http://schemas.microsoft.com/office/drawing/2014/main" val="4229756826"/>
                    </a:ext>
                  </a:extLst>
                </a:gridCol>
                <a:gridCol w="1499369">
                  <a:extLst>
                    <a:ext uri="{9D8B030D-6E8A-4147-A177-3AD203B41FA5}">
                      <a16:colId xmlns:a16="http://schemas.microsoft.com/office/drawing/2014/main" val="777641100"/>
                    </a:ext>
                  </a:extLst>
                </a:gridCol>
              </a:tblGrid>
              <a:tr h="7460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Задания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Балл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Самооценка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0913397"/>
                  </a:ext>
                </a:extLst>
              </a:tr>
              <a:tr h="2809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Задание из ВПР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741236"/>
                  </a:ext>
                </a:extLst>
              </a:tr>
              <a:tr h="2809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Парная работа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253134"/>
                  </a:ext>
                </a:extLst>
              </a:tr>
              <a:tr h="2809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Карточки на закреплении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0563753"/>
                  </a:ext>
                </a:extLst>
              </a:tr>
            </a:tbl>
          </a:graphicData>
        </a:graphic>
      </p:graphicFrame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93731" y="2934028"/>
            <a:ext cx="597876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800" b="1" dirty="0" smtClean="0">
                <a:solidFill>
                  <a:srgbClr val="2F549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2F549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ист оценивания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220172" y="2574407"/>
            <a:ext cx="3610467" cy="292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1400" b="1" kern="1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200" kern="1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endParaRPr lang="ru-RU" sz="1400" b="1" kern="10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endParaRPr lang="ru-RU" sz="2000" b="1" kern="10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2000" b="1" kern="1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Отметка</a:t>
            </a:r>
            <a:endParaRPr lang="ru-RU" sz="2000" kern="1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20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000" b="1" kern="1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 – </a:t>
            </a:r>
            <a:r>
              <a:rPr lang="ru-RU" sz="2000" b="1" kern="100" dirty="0" smtClean="0">
                <a:solidFill>
                  <a:srgbClr val="38562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«5»</a:t>
            </a:r>
            <a:endParaRPr lang="ru-RU" sz="2000" kern="1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2000" b="1" kern="1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 б – </a:t>
            </a:r>
            <a:r>
              <a:rPr lang="ru-RU" sz="2000" b="1" kern="1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«4»</a:t>
            </a:r>
            <a:endParaRPr lang="ru-RU" sz="2000" kern="100" dirty="0" smtClean="0">
              <a:solidFill>
                <a:schemeClr val="accent3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3 б – </a:t>
            </a:r>
            <a:r>
              <a:rPr lang="ru-RU" sz="2000" b="1" dirty="0" smtClean="0">
                <a:solidFill>
                  <a:srgbClr val="FFD9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«3»</a:t>
            </a:r>
            <a:endParaRPr lang="ru-RU" sz="2000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98268">
            <a:off x="9061601" y="444118"/>
            <a:ext cx="2038629" cy="184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38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Задание №1</a:t>
            </a:r>
            <a:endParaRPr lang="ru-RU" dirty="0"/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439804325"/>
              </p:ext>
            </p:extLst>
          </p:nvPr>
        </p:nvGraphicFramePr>
        <p:xfrm>
          <a:off x="3604847" y="2601913"/>
          <a:ext cx="6857999" cy="2151648"/>
        </p:xfrm>
        <a:graphic>
          <a:graphicData uri="http://schemas.openxmlformats.org/drawingml/2006/table">
            <a:tbl>
              <a:tblPr firstRow="1" firstCol="1" bandRow="1"/>
              <a:tblGrid>
                <a:gridCol w="3428632">
                  <a:extLst>
                    <a:ext uri="{9D8B030D-6E8A-4147-A177-3AD203B41FA5}">
                      <a16:colId xmlns:a16="http://schemas.microsoft.com/office/drawing/2014/main" val="4158392096"/>
                    </a:ext>
                  </a:extLst>
                </a:gridCol>
                <a:gridCol w="3429367">
                  <a:extLst>
                    <a:ext uri="{9D8B030D-6E8A-4147-A177-3AD203B41FA5}">
                      <a16:colId xmlns:a16="http://schemas.microsoft.com/office/drawing/2014/main" val="4188395202"/>
                    </a:ext>
                  </a:extLst>
                </a:gridCol>
              </a:tblGrid>
              <a:tr h="21516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Карточка 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№1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70AD47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Задание из ВПР №1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 – 27 =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Карточка 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70AD47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Задание из ВПР №2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 (8 + 12) =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5061387"/>
                  </a:ext>
                </a:extLst>
              </a:tr>
            </a:tbl>
          </a:graphicData>
        </a:graphic>
      </p:graphicFrame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1803">
            <a:off x="10382127" y="694592"/>
            <a:ext cx="1122484" cy="107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0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3162" y="624110"/>
            <a:ext cx="6431450" cy="1280890"/>
          </a:xfrm>
        </p:spPr>
        <p:txBody>
          <a:bodyPr/>
          <a:lstStyle/>
          <a:p>
            <a:r>
              <a:rPr lang="ru-RU" dirty="0" smtClean="0"/>
              <a:t>Задание №1</a:t>
            </a:r>
            <a:endParaRPr lang="ru-RU" dirty="0"/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0734439"/>
              </p:ext>
            </p:extLst>
          </p:nvPr>
        </p:nvGraphicFramePr>
        <p:xfrm>
          <a:off x="3156683" y="2602524"/>
          <a:ext cx="7183071" cy="2151648"/>
        </p:xfrm>
        <a:graphic>
          <a:graphicData uri="http://schemas.openxmlformats.org/drawingml/2006/table">
            <a:tbl>
              <a:tblPr firstRow="1" firstCol="1" bandRow="1"/>
              <a:tblGrid>
                <a:gridCol w="3591151">
                  <a:extLst>
                    <a:ext uri="{9D8B030D-6E8A-4147-A177-3AD203B41FA5}">
                      <a16:colId xmlns:a16="http://schemas.microsoft.com/office/drawing/2014/main" val="4158392096"/>
                    </a:ext>
                  </a:extLst>
                </a:gridCol>
                <a:gridCol w="3591920">
                  <a:extLst>
                    <a:ext uri="{9D8B030D-6E8A-4147-A177-3AD203B41FA5}">
                      <a16:colId xmlns:a16="http://schemas.microsoft.com/office/drawing/2014/main" val="4188395202"/>
                    </a:ext>
                  </a:extLst>
                </a:gridCol>
              </a:tblGrid>
              <a:tr h="21516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Карточка 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№1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70AD47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Задание из ВПР №1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 – 27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= 16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Карточка 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70AD47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Задание из ВПР №2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 (8 + 12)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= 60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5061387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94980">
            <a:off x="10339754" y="832011"/>
            <a:ext cx="1121761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217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9769" y="1019175"/>
            <a:ext cx="8625253" cy="5284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740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5523" y="958361"/>
            <a:ext cx="7658100" cy="5416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188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467</TotalTime>
  <Words>198</Words>
  <Application>Microsoft Office PowerPoint</Application>
  <PresentationFormat>Широкоэкранный</PresentationFormat>
  <Paragraphs>156</Paragraphs>
  <Slides>35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2" baseType="lpstr">
      <vt:lpstr>Arial</vt:lpstr>
      <vt:lpstr>Calibri</vt:lpstr>
      <vt:lpstr>Century Gothic</vt:lpstr>
      <vt:lpstr>Times New Roman</vt:lpstr>
      <vt:lpstr>Wingdings 3</vt:lpstr>
      <vt:lpstr>YS Text</vt:lpstr>
      <vt:lpstr>Легкий дым</vt:lpstr>
      <vt:lpstr>Презентация PowerPoint</vt:lpstr>
      <vt:lpstr>«Урок на сцене»</vt:lpstr>
      <vt:lpstr>Презентация PowerPoint</vt:lpstr>
      <vt:lpstr> Муха Цокотуха</vt:lpstr>
      <vt:lpstr>Лист оценивания</vt:lpstr>
      <vt:lpstr>Задание №1</vt:lpstr>
      <vt:lpstr>Задание №1</vt:lpstr>
      <vt:lpstr>Презентация PowerPoint</vt:lpstr>
      <vt:lpstr>Презентация PowerPoint</vt:lpstr>
      <vt:lpstr>Тема урока: «Стоимость (единицы – рубль, копейка), установление отношения «дороже/дешевле на/в»  </vt:lpstr>
      <vt:lpstr>Цели урока:       вспомнить единицы стоимости – рубль, копейка       научиться устанавливать отношения «дороже/дешевле на/в» </vt:lpstr>
      <vt:lpstr>Деньги – это металлические или бумажные знаки, являются мерой стоимости при покупке и продаже.</vt:lpstr>
      <vt:lpstr>Презентация PowerPoint</vt:lpstr>
      <vt:lpstr>Цели урока:   ✔    вспомнить единицы стоимости – рубль, копейка       научиться устанавливать отношения «дороже/дешевле на/в» </vt:lpstr>
      <vt:lpstr>Презентация PowerPoint</vt:lpstr>
      <vt:lpstr>Презентация PowerPoint</vt:lpstr>
      <vt:lpstr>Презентация PowerPoint</vt:lpstr>
      <vt:lpstr> Задача №1 Если цветные карандаши стоят  50 руб., а клей стоит 20 руб., то клей дешевле чем карандаши на сколько?</vt:lpstr>
      <vt:lpstr> 50 – 20 = 30 руб.</vt:lpstr>
      <vt:lpstr>Презентация PowerPoint</vt:lpstr>
      <vt:lpstr>Задача№2 Если ручка стоит 10 рублей, а ластик стоит 5 рублей, то ручка дороже чем ластик в …?  </vt:lpstr>
      <vt:lpstr>10 : 5 = 2 раза</vt:lpstr>
      <vt:lpstr>Презентация PowerPoint</vt:lpstr>
      <vt:lpstr>Презентация PowerPoint</vt:lpstr>
      <vt:lpstr>Задача №3  Пенал стоит 12 р., а маркер – на 9 р. дешевле. Во сколько раз пенал дороже, чем маркер?  </vt:lpstr>
      <vt:lpstr>Задача №3  Пенал стоит 12 р., а маркер – на 9 р. дешевле. Во сколько раз пенал дороже, чем маркер?  Задача Пенал – 12 р. Маркер – ?, на 9 р. &lt;, чем  Решение: 1) 12-9=3 (р.)  2) 12:3=4 (раза) Ответ: в 4 раза пенал дороже, чем маркер. </vt:lpstr>
      <vt:lpstr>Физминутка</vt:lpstr>
      <vt:lpstr>Презентация PowerPoint</vt:lpstr>
      <vt:lpstr>Презентация PowerPoint</vt:lpstr>
      <vt:lpstr>Презентация PowerPoint</vt:lpstr>
      <vt:lpstr>Презентация PowerPoint</vt:lpstr>
      <vt:lpstr>Цели урока:   ✔    вспомнить единицы стоимости – рубль, копейка   ✔   научиться устанавливать отношения «дороже/дешевле на/в» </vt:lpstr>
      <vt:lpstr>Домашнее задание: Стр. 55 задача №27 или  Практическое задание: Пойти в продуктовый магазин, сравнить стоимость апельсинового сока «Вико» и такого же пакета сока «Добрый». Узнать, какой сок дороже и на сколько рублей. 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«Урок на сцене»</dc:title>
  <dc:creator>Эсита</dc:creator>
  <cp:lastModifiedBy>Зулихан</cp:lastModifiedBy>
  <cp:revision>42</cp:revision>
  <cp:lastPrinted>2025-11-18T05:42:24Z</cp:lastPrinted>
  <dcterms:created xsi:type="dcterms:W3CDTF">2025-11-13T11:09:26Z</dcterms:created>
  <dcterms:modified xsi:type="dcterms:W3CDTF">2025-12-23T08:17:04Z</dcterms:modified>
</cp:coreProperties>
</file>