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96" r:id="rId2"/>
    <p:sldId id="256" r:id="rId3"/>
    <p:sldId id="257" r:id="rId4"/>
    <p:sldId id="275" r:id="rId5"/>
    <p:sldId id="274" r:id="rId6"/>
    <p:sldId id="273" r:id="rId7"/>
    <p:sldId id="276" r:id="rId8"/>
    <p:sldId id="272" r:id="rId9"/>
    <p:sldId id="271" r:id="rId10"/>
    <p:sldId id="262" r:id="rId11"/>
    <p:sldId id="277" r:id="rId12"/>
    <p:sldId id="269" r:id="rId13"/>
    <p:sldId id="270" r:id="rId14"/>
    <p:sldId id="292" r:id="rId15"/>
    <p:sldId id="268" r:id="rId16"/>
    <p:sldId id="291" r:id="rId17"/>
    <p:sldId id="289" r:id="rId18"/>
    <p:sldId id="266" r:id="rId19"/>
    <p:sldId id="278" r:id="rId20"/>
    <p:sldId id="290" r:id="rId21"/>
    <p:sldId id="279" r:id="rId22"/>
    <p:sldId id="280" r:id="rId23"/>
    <p:sldId id="265" r:id="rId24"/>
    <p:sldId id="281" r:id="rId25"/>
    <p:sldId id="264" r:id="rId26"/>
    <p:sldId id="294" r:id="rId27"/>
    <p:sldId id="284" r:id="rId28"/>
    <p:sldId id="295" r:id="rId29"/>
    <p:sldId id="263" r:id="rId30"/>
    <p:sldId id="283" r:id="rId31"/>
    <p:sldId id="260" r:id="rId32"/>
    <p:sldId id="293" r:id="rId33"/>
    <p:sldId id="261" r:id="rId34"/>
    <p:sldId id="259" r:id="rId35"/>
    <p:sldId id="29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08" autoAdjust="0"/>
  </p:normalViewPr>
  <p:slideViewPr>
    <p:cSldViewPr snapToGrid="0">
      <p:cViewPr varScale="1">
        <p:scale>
          <a:sx n="106" d="100"/>
          <a:sy n="106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9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3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726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011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8874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74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2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2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6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0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4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78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8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7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25EC-6CAE-4EEC-BA47-4CB16A1E1065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CB1231-0553-4F89-814A-A65DFE705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28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98757" y="-201481"/>
            <a:ext cx="9469924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Личностные: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математику для решения практических задач в повседневной жизни, в том числе при оказании помощи одноклассникам, детям младшего возраста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Познавательные: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сравнивать математические объекты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Коммуникативные: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участвовать в обсуждении ошибок в ходе и результате выполнения вычисления </a:t>
            </a:r>
            <a:endParaRPr lang="ru-RU" sz="20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Регулятивные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формулировать ответ (вывод), подтверждать его объяснением, расчетам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Предметные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-сравнивать величины стоимости, устанавливая между ними соотношение «больше или меньше на или в»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5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8" y="624110"/>
            <a:ext cx="8911687" cy="1890490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«Стоимость (единицы – 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рубль, 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копейка), установление отношения «дороже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дешевле на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в» </a:t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114" y="2514600"/>
            <a:ext cx="2963009" cy="2708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2819">
            <a:off x="2875440" y="3696004"/>
            <a:ext cx="3583637" cy="224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8" y="624110"/>
            <a:ext cx="8911687" cy="1890490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вспомнить единицы стоимости – рубль, копейка</a:t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научиться устанавливать отношения «дороже/дешевле на/в»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56321" y="1781667"/>
            <a:ext cx="311085" cy="263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56321" y="2514600"/>
            <a:ext cx="311085" cy="3010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491" y="3261675"/>
            <a:ext cx="2809186" cy="24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– это металлические или бумажные знаки, являются мерой стоимости при покупке и продаже.</a:t>
            </a:r>
            <a:endParaRPr lang="ru-RU" dirty="0">
              <a:solidFill>
                <a:srgbClr val="FF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14" y="2488676"/>
            <a:ext cx="7324627" cy="34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88" y="754144"/>
            <a:ext cx="8116479" cy="56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8" y="624110"/>
            <a:ext cx="8911687" cy="1890490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✔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вспомнить единицы стоимости – рубль, копейка</a:t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научиться устанавливать отношения «дороже/дешевле на/в»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56321" y="1781667"/>
            <a:ext cx="311085" cy="263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56321" y="2514600"/>
            <a:ext cx="311085" cy="3010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491" y="3261675"/>
            <a:ext cx="2809186" cy="24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138" y="791852"/>
            <a:ext cx="8540686" cy="55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295" y="2118511"/>
            <a:ext cx="7387628" cy="410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483" y="2702896"/>
            <a:ext cx="5941347" cy="10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8656" y="49213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№1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цветные карандаши стоят  50 руб., а клей стоит 20 руб., то клей дешевле чем карандаши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сколько?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5245">
            <a:off x="8333574" y="3614661"/>
            <a:ext cx="3108289" cy="28191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2912">
            <a:off x="1993290" y="3773878"/>
            <a:ext cx="3156816" cy="25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C00000"/>
                </a:solidFill>
              </a:rPr>
              <a:t>50 – 20 = 30 руб.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5245">
            <a:off x="7911803" y="2507035"/>
            <a:ext cx="3605237" cy="2784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2912">
            <a:off x="1817593" y="2653210"/>
            <a:ext cx="4153434" cy="28940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85161" y="3244334"/>
            <a:ext cx="5914953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 дешевле чем карандаши на 30 рублей.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813538"/>
            <a:ext cx="8915399" cy="2224454"/>
          </a:xfrm>
        </p:spPr>
        <p:txBody>
          <a:bodyPr/>
          <a:lstStyle/>
          <a:p>
            <a:r>
              <a:rPr lang="ru-RU" dirty="0" smtClean="0"/>
              <a:t>«Урок на сцене»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5037992"/>
            <a:ext cx="8915399" cy="151227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</a:t>
            </a:r>
            <a:r>
              <a:rPr lang="ru-RU" dirty="0" smtClean="0"/>
              <a:t>о математике </a:t>
            </a:r>
          </a:p>
          <a:p>
            <a:r>
              <a:rPr lang="ru-RU" dirty="0" smtClean="0"/>
              <a:t>на тему «Стоимость (единицы – рубль, копейка), установление отношения «дороже</a:t>
            </a:r>
            <a:r>
              <a:rPr lang="en-US" dirty="0" smtClean="0"/>
              <a:t>/</a:t>
            </a:r>
            <a:r>
              <a:rPr lang="ru-RU" dirty="0" smtClean="0"/>
              <a:t>дешевле на</a:t>
            </a:r>
            <a:r>
              <a:rPr lang="en-US" dirty="0" smtClean="0"/>
              <a:t>/</a:t>
            </a:r>
            <a:r>
              <a:rPr lang="ru-RU" dirty="0" smtClean="0"/>
              <a:t>в» </a:t>
            </a:r>
          </a:p>
          <a:p>
            <a:r>
              <a:rPr lang="ru-RU" dirty="0" smtClean="0"/>
              <a:t>в 3 классе</a:t>
            </a:r>
          </a:p>
          <a:p>
            <a:r>
              <a:rPr lang="ru-RU" dirty="0" smtClean="0"/>
              <a:t>Учитель: Расулова </a:t>
            </a:r>
            <a:r>
              <a:rPr lang="ru-RU" dirty="0" err="1" smtClean="0"/>
              <a:t>Радима</a:t>
            </a:r>
            <a:r>
              <a:rPr lang="ru-RU" dirty="0" smtClean="0"/>
              <a:t> </a:t>
            </a:r>
            <a:r>
              <a:rPr lang="ru-RU" dirty="0" err="1" smtClean="0"/>
              <a:t>Мумадиевна</a:t>
            </a:r>
            <a:r>
              <a:rPr lang="ru-RU" dirty="0" smtClean="0"/>
              <a:t> – учитель начальных классов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3886">
            <a:off x="6334811" y="686810"/>
            <a:ext cx="5417761" cy="36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66" y="2564091"/>
            <a:ext cx="5941347" cy="13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408" y="624110"/>
            <a:ext cx="911020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Задача№2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ручка стоит 10 рублей, а ластик стоит 5 рублей, то ручка дороже чем ластик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…?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5161" y="3244334"/>
            <a:ext cx="18473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7993">
            <a:off x="7888974" y="3339725"/>
            <a:ext cx="3004605" cy="3007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2596">
            <a:off x="2621547" y="3335931"/>
            <a:ext cx="3095913" cy="267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408" y="624110"/>
            <a:ext cx="9110203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5 = 2 раза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5161" y="3244334"/>
            <a:ext cx="18473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7993">
            <a:off x="8120845" y="2587457"/>
            <a:ext cx="3004605" cy="3007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22596">
            <a:off x="2536704" y="2751467"/>
            <a:ext cx="3095913" cy="26791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36330" y="3234652"/>
            <a:ext cx="4817097" cy="3280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Ручка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дороже чем ластик в 2 раза.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908" y="0"/>
            <a:ext cx="1676545" cy="1694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97" y="1461154"/>
            <a:ext cx="8738647" cy="45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9323106" y="3223967"/>
            <a:ext cx="1074657" cy="2605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763" y="0"/>
            <a:ext cx="1676545" cy="1694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15" y="1694835"/>
            <a:ext cx="8224662" cy="4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Пенал стоит 12 р., а маркер – на 9 р.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ешевле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сколько раз пенал дороже, чем маркер?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№3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Пенал стоит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р., а маркер – на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дешевле. Во сколько раз пенал дороже, чем маркер?</a:t>
            </a:r>
            <a:b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Пенал – 12 р.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 – ?, на 9 р. </a:t>
            </a:r>
            <a:r>
              <a:rPr lang="en-US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чем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12-9=3 (р.) 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12:3=4 (раза)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в 4 раза пенал дороже, чем маркер.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44288">
            <a:off x="9651521" y="3346782"/>
            <a:ext cx="593378" cy="55040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8143945" y="3476036"/>
            <a:ext cx="1400175" cy="19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534595" y="3502691"/>
            <a:ext cx="9525" cy="523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728" y="3381229"/>
            <a:ext cx="5941347" cy="6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9323106" y="3223967"/>
            <a:ext cx="1074657" cy="2605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54" y="2233514"/>
            <a:ext cx="102393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9323106" y="3223967"/>
            <a:ext cx="1074657" cy="2605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зажигай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8817">
            <a:off x="10356596" y="486081"/>
            <a:ext cx="1203451" cy="1249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03" y="1743959"/>
            <a:ext cx="8116477" cy="40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78" y="794239"/>
            <a:ext cx="7007468" cy="562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8817">
            <a:off x="10356596" y="486081"/>
            <a:ext cx="1203451" cy="12492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579908" y="3101026"/>
            <a:ext cx="5549793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20553" y="3267578"/>
            <a:ext cx="4543719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555" y="1809945"/>
            <a:ext cx="8719793" cy="43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279" y="1291472"/>
            <a:ext cx="3714161" cy="522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26" y="3176833"/>
            <a:ext cx="2922310" cy="3344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076" y="3176833"/>
            <a:ext cx="3073138" cy="3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8" y="624110"/>
            <a:ext cx="8911687" cy="1890490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✔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вспомнить единицы стоимости – рубль, копейка</a:t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✔</a:t>
            </a:r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научиться устанавливать отношения «дороже/дешевле на/в»</a:t>
            </a:r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56321" y="1781667"/>
            <a:ext cx="311085" cy="263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856321" y="2514600"/>
            <a:ext cx="311085" cy="3010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491" y="3261675"/>
            <a:ext cx="2809186" cy="24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 55 задача №27</a:t>
            </a:r>
            <a:b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задание:</a:t>
            </a:r>
            <a:b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Пойти в продуктовый магазин, сравнить стоимость апельсинового сока «Вико» и такого же пакета сока «Добрый». Узнать, какой сок дороже и на сколько рублей.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354">
            <a:off x="7808524" y="3889059"/>
            <a:ext cx="3849051" cy="29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961" y="1018094"/>
            <a:ext cx="9144000" cy="53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98757" y="-201481"/>
            <a:ext cx="9469924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Личностные: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математику для решения практических задач в повседневной жизни, в том числе при оказании помощи одноклассникам, детям младшего возраста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Познавательные: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сравнивать математические объекты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Коммуникативные: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участвовать в обсуждении ошибок в ходе и результате выполнения вычисления </a:t>
            </a:r>
            <a:endParaRPr lang="ru-RU" sz="20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Регулятивные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формулировать ответ (вывод), подтверждать его объяснением, расчетам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9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Предметные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-сравнивать величины стоимости, устанавливая между ними соотношение «больше или меньше на или в»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5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07" y="685799"/>
            <a:ext cx="5363308" cy="463354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924" y="5829300"/>
            <a:ext cx="8911687" cy="62425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Муха Цокотуха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03742"/>
              </p:ext>
            </p:extLst>
          </p:nvPr>
        </p:nvGraphicFramePr>
        <p:xfrm>
          <a:off x="3042139" y="3481756"/>
          <a:ext cx="4767891" cy="1588941"/>
        </p:xfrm>
        <a:graphic>
          <a:graphicData uri="http://schemas.openxmlformats.org/drawingml/2006/table">
            <a:tbl>
              <a:tblPr firstRow="1" firstCol="1" bandRow="1"/>
              <a:tblGrid>
                <a:gridCol w="2620107">
                  <a:extLst>
                    <a:ext uri="{9D8B030D-6E8A-4147-A177-3AD203B41FA5}">
                      <a16:colId xmlns:a16="http://schemas.microsoft.com/office/drawing/2014/main" val="873117701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4229756826"/>
                    </a:ext>
                  </a:extLst>
                </a:gridCol>
                <a:gridCol w="1499369">
                  <a:extLst>
                    <a:ext uri="{9D8B030D-6E8A-4147-A177-3AD203B41FA5}">
                      <a16:colId xmlns:a16="http://schemas.microsoft.com/office/drawing/2014/main" val="777641100"/>
                    </a:ext>
                  </a:extLst>
                </a:gridCol>
              </a:tblGrid>
              <a:tr h="746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Задания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Самооценка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913397"/>
                  </a:ext>
                </a:extLst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Задание из ВПР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41236"/>
                  </a:ext>
                </a:extLst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Парная работа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53134"/>
                  </a:ext>
                </a:extLst>
              </a:tr>
              <a:tr h="280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Карточки на закреплении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56375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3731" y="2934028"/>
            <a:ext cx="59787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 smtClean="0">
                <a:solidFill>
                  <a:srgbClr val="2F549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 оценивания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20172" y="2574407"/>
            <a:ext cx="3610467" cy="292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b="1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kern="1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ru-RU" sz="1400" b="1" kern="1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ru-RU" sz="2000" b="1" kern="1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Отметка</a:t>
            </a:r>
            <a:endParaRPr lang="ru-RU" sz="2000" kern="1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 – </a:t>
            </a:r>
            <a:r>
              <a:rPr lang="ru-RU" sz="2000" b="1" kern="100" dirty="0" smtClean="0">
                <a:solidFill>
                  <a:srgbClr val="3856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«5»</a:t>
            </a:r>
            <a:endParaRPr lang="ru-RU" sz="2000" kern="1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б – </a:t>
            </a:r>
            <a:r>
              <a:rPr lang="ru-RU" sz="2000" b="1" kern="1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«4»</a:t>
            </a:r>
            <a:endParaRPr lang="ru-RU" sz="2000" kern="100" dirty="0" smtClean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3 б – </a:t>
            </a:r>
            <a:r>
              <a:rPr lang="ru-RU" sz="2000" b="1" dirty="0" smtClean="0">
                <a:solidFill>
                  <a:srgbClr val="FFD9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«3»</a:t>
            </a:r>
            <a:endParaRPr lang="ru-RU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8268">
            <a:off x="9061601" y="444118"/>
            <a:ext cx="2038629" cy="18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Задание №1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39804325"/>
              </p:ext>
            </p:extLst>
          </p:nvPr>
        </p:nvGraphicFramePr>
        <p:xfrm>
          <a:off x="3604847" y="2601913"/>
          <a:ext cx="6857999" cy="2151648"/>
        </p:xfrm>
        <a:graphic>
          <a:graphicData uri="http://schemas.openxmlformats.org/drawingml/2006/table">
            <a:tbl>
              <a:tblPr firstRow="1" firstCol="1" bandRow="1"/>
              <a:tblGrid>
                <a:gridCol w="3428632">
                  <a:extLst>
                    <a:ext uri="{9D8B030D-6E8A-4147-A177-3AD203B41FA5}">
                      <a16:colId xmlns:a16="http://schemas.microsoft.com/office/drawing/2014/main" val="4158392096"/>
                    </a:ext>
                  </a:extLst>
                </a:gridCol>
                <a:gridCol w="3429367">
                  <a:extLst>
                    <a:ext uri="{9D8B030D-6E8A-4147-A177-3AD203B41FA5}">
                      <a16:colId xmlns:a16="http://schemas.microsoft.com/office/drawing/2014/main" val="4188395202"/>
                    </a:ext>
                  </a:extLst>
                </a:gridCol>
              </a:tblGrid>
              <a:tr h="2151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Карточка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AD4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Задание из ВПР №1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– 27 =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Карточка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AD4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Задание из ВПР №2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(8 + 12) =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061387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1803">
            <a:off x="10382127" y="694592"/>
            <a:ext cx="1122484" cy="107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3162" y="624110"/>
            <a:ext cx="6431450" cy="1280890"/>
          </a:xfrm>
        </p:spPr>
        <p:txBody>
          <a:bodyPr/>
          <a:lstStyle/>
          <a:p>
            <a:r>
              <a:rPr lang="ru-RU" dirty="0" smtClean="0"/>
              <a:t>Задание №1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734439"/>
              </p:ext>
            </p:extLst>
          </p:nvPr>
        </p:nvGraphicFramePr>
        <p:xfrm>
          <a:off x="3156683" y="2602524"/>
          <a:ext cx="7183071" cy="2151648"/>
        </p:xfrm>
        <a:graphic>
          <a:graphicData uri="http://schemas.openxmlformats.org/drawingml/2006/table">
            <a:tbl>
              <a:tblPr firstRow="1" firstCol="1" bandRow="1"/>
              <a:tblGrid>
                <a:gridCol w="3591151">
                  <a:extLst>
                    <a:ext uri="{9D8B030D-6E8A-4147-A177-3AD203B41FA5}">
                      <a16:colId xmlns:a16="http://schemas.microsoft.com/office/drawing/2014/main" val="4158392096"/>
                    </a:ext>
                  </a:extLst>
                </a:gridCol>
                <a:gridCol w="3591920">
                  <a:extLst>
                    <a:ext uri="{9D8B030D-6E8A-4147-A177-3AD203B41FA5}">
                      <a16:colId xmlns:a16="http://schemas.microsoft.com/office/drawing/2014/main" val="4188395202"/>
                    </a:ext>
                  </a:extLst>
                </a:gridCol>
              </a:tblGrid>
              <a:tr h="21516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Карточка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AD4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Задание из ВПР №1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– 27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Карточка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70AD4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Задание из ВПР №2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(8 + 12)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06138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4980">
            <a:off x="10339754" y="832011"/>
            <a:ext cx="11217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69" y="1019175"/>
            <a:ext cx="8625253" cy="52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523" y="958361"/>
            <a:ext cx="7658100" cy="54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467</TotalTime>
  <Words>198</Words>
  <Application>Microsoft Office PowerPoint</Application>
  <PresentationFormat>Широкоэкранный</PresentationFormat>
  <Paragraphs>156</Paragraphs>
  <Slides>35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Times New Roman</vt:lpstr>
      <vt:lpstr>Wingdings 3</vt:lpstr>
      <vt:lpstr>YS Text</vt:lpstr>
      <vt:lpstr>Легкий дым</vt:lpstr>
      <vt:lpstr>Презентация PowerPoint</vt:lpstr>
      <vt:lpstr>«Урок на сцене»</vt:lpstr>
      <vt:lpstr>Презентация PowerPoint</vt:lpstr>
      <vt:lpstr> Муха Цокотуха</vt:lpstr>
      <vt:lpstr>Лист оценивания</vt:lpstr>
      <vt:lpstr>Задание №1</vt:lpstr>
      <vt:lpstr>Задание №1</vt:lpstr>
      <vt:lpstr>Презентация PowerPoint</vt:lpstr>
      <vt:lpstr>Презентация PowerPoint</vt:lpstr>
      <vt:lpstr>Тема урока: «Стоимость (единицы – рубль, копейка), установление отношения «дороже/дешевле на/в»  </vt:lpstr>
      <vt:lpstr>Цели урока:       вспомнить единицы стоимости – рубль, копейка       научиться устанавливать отношения «дороже/дешевле на/в» </vt:lpstr>
      <vt:lpstr>Деньги – это металлические или бумажные знаки, являются мерой стоимости при покупке и продаже.</vt:lpstr>
      <vt:lpstr>Презентация PowerPoint</vt:lpstr>
      <vt:lpstr>Цели урока:   ✔    вспомнить единицы стоимости – рубль, копейка       научиться устанавливать отношения «дороже/дешевле на/в» </vt:lpstr>
      <vt:lpstr>Презентация PowerPoint</vt:lpstr>
      <vt:lpstr>Презентация PowerPoint</vt:lpstr>
      <vt:lpstr>Презентация PowerPoint</vt:lpstr>
      <vt:lpstr> Задача №1 Если цветные карандаши стоят  50 руб., а клей стоит 20 руб., то клей дешевле чем карандаши на сколько?</vt:lpstr>
      <vt:lpstr> 50 – 20 = 30 руб.</vt:lpstr>
      <vt:lpstr>Презентация PowerPoint</vt:lpstr>
      <vt:lpstr>Задача№2 Если ручка стоит 10 рублей, а ластик стоит 5 рублей, то ручка дороже чем ластик в …?  </vt:lpstr>
      <vt:lpstr>10 : 5 = 2 раза</vt:lpstr>
      <vt:lpstr>Презентация PowerPoint</vt:lpstr>
      <vt:lpstr>Презентация PowerPoint</vt:lpstr>
      <vt:lpstr>Задача №3  Пенал стоит 12 р., а маркер – на 9 р. дешевле. Во сколько раз пенал дороже, чем маркер?  </vt:lpstr>
      <vt:lpstr>Задача №3  Пенал стоит 12 р., а маркер – на 9 р. дешевле. Во сколько раз пенал дороже, чем маркер?  Задача Пенал – 12 р. Маркер – ?, на 9 р. &lt;, чем  Решение: 1) 12-9=3 (р.)  2) 12:3=4 (раза) Ответ: в 4 раза пенал дороже, чем маркер. </vt:lpstr>
      <vt:lpstr>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урока:   ✔    вспомнить единицы стоимости – рубль, копейка   ✔   научиться устанавливать отношения «дороже/дешевле на/в» </vt:lpstr>
      <vt:lpstr>Домашнее задание: Стр. 55 задача №27 или  Практическое задание: Пойти в продуктовый магазин, сравнить стоимость апельсинового сока «Вико» и такого же пакета сока «Добрый». Узнать, какой сок дороже и на сколько рублей.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«Урок на сцене»</dc:title>
  <dc:creator>Эсита</dc:creator>
  <cp:lastModifiedBy>Зулихан</cp:lastModifiedBy>
  <cp:revision>42</cp:revision>
  <cp:lastPrinted>2025-11-18T05:42:24Z</cp:lastPrinted>
  <dcterms:created xsi:type="dcterms:W3CDTF">2025-11-13T11:09:26Z</dcterms:created>
  <dcterms:modified xsi:type="dcterms:W3CDTF">2025-12-23T08:17:04Z</dcterms:modified>
</cp:coreProperties>
</file>