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3" r:id="rId4"/>
    <p:sldId id="262" r:id="rId5"/>
    <p:sldId id="259" r:id="rId6"/>
    <p:sldId id="279" r:id="rId7"/>
    <p:sldId id="283" r:id="rId8"/>
    <p:sldId id="260" r:id="rId9"/>
    <p:sldId id="265" r:id="rId10"/>
    <p:sldId id="266" r:id="rId11"/>
    <p:sldId id="258" r:id="rId12"/>
    <p:sldId id="284" r:id="rId13"/>
    <p:sldId id="290" r:id="rId14"/>
    <p:sldId id="281" r:id="rId15"/>
    <p:sldId id="273" r:id="rId16"/>
    <p:sldId id="274" r:id="rId17"/>
    <p:sldId id="268" r:id="rId18"/>
    <p:sldId id="276" r:id="rId19"/>
    <p:sldId id="289" r:id="rId20"/>
    <p:sldId id="272" r:id="rId21"/>
    <p:sldId id="285" r:id="rId22"/>
    <p:sldId id="286" r:id="rId23"/>
    <p:sldId id="277" r:id="rId24"/>
    <p:sldId id="278" r:id="rId25"/>
    <p:sldId id="291" r:id="rId26"/>
    <p:sldId id="287" r:id="rId27"/>
    <p:sldId id="275" r:id="rId28"/>
    <p:sldId id="288" r:id="rId29"/>
    <p:sldId id="292" r:id="rId30"/>
    <p:sldId id="269" r:id="rId31"/>
    <p:sldId id="270" r:id="rId32"/>
    <p:sldId id="27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хатойская_02" initials="В" lastIdx="0" clrIdx="0">
    <p:extLst>
      <p:ext uri="{19B8F6BF-5375-455C-9EA6-DF929625EA0E}">
        <p15:presenceInfo xmlns:p15="http://schemas.microsoft.com/office/powerpoint/2012/main" userId="df3ded1618f540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7903" autoAdjust="0"/>
  </p:normalViewPr>
  <p:slideViewPr>
    <p:cSldViewPr snapToGrid="0">
      <p:cViewPr varScale="1">
        <p:scale>
          <a:sx n="46" d="100"/>
          <a:sy n="46" d="100"/>
        </p:scale>
        <p:origin x="9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E4382-55EC-418A-BDEB-64996EC19137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71F92-96D7-4D69-B2C4-21B598045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2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1F92-96D7-4D69-B2C4-21B598045F8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7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1F92-96D7-4D69-B2C4-21B598045F8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4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1F92-96D7-4D69-B2C4-21B598045F8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5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9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1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3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5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8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7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1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2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0DF-F27D-4EC4-8DD0-623609CD771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ADE3-AEB4-4BED-A262-519E78591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0%D0%BE%D0%B4%D0%BD%D1%8B%D0%B9_%D1%82%D0%B0%D0%BD%D0%B5%D1%86" TargetMode="External"/><Relationship Id="rId2" Type="http://schemas.openxmlformats.org/officeDocument/2006/relationships/hyperlink" Target="https://ru.wikipedia.org/wiki/%D0%9B%D0%B5%D0%B7%D0%B3%D0%B8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D%D0%B0%D1%80%D0%BE%D0%B4%D1%8B_%D0%9A%D0%B0%D0%B2%D0%BA%D0%B0%D0%B7%D0%B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61236" y="1392456"/>
            <a:ext cx="10781415" cy="53060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к различным видам искусства, музыкальным традициям и творчеству своего и других народов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ПУУД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 предложенные объекты (музыкальные инструменты, элементы музыкального языка, произведения, исполнительские составы);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ПУУД: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учителя формулировать цель выполнения вокальных и слуховых упражнений,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таблицей ЗХУ, работа с иллюстрацией.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РУУД: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 свои учебные действия для преодоления ошибок.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КУУД: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музыку как специфическую форму общения людей, стремиться понять эмоционально-образное содержание музыкального высказывания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Предметные: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261" y="561459"/>
            <a:ext cx="11398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542" y="99795"/>
            <a:ext cx="90547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 урока: Танцы, игры и веселье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5" y="735980"/>
            <a:ext cx="10181063" cy="51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376074"/>
            <a:ext cx="10575538" cy="6350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4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6241" y="478465"/>
            <a:ext cx="66515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ТРИ КИТА В МУЗЫКЕ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8" y="2501660"/>
            <a:ext cx="3657600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58" y="2501660"/>
            <a:ext cx="5313696" cy="3985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320" y="2587442"/>
            <a:ext cx="3479569" cy="3144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540" y="1370337"/>
            <a:ext cx="2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КИТ ПЕСНЯ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7029" y="1524952"/>
            <a:ext cx="293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КИТ   ТАНЕЦ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3801" y="1893557"/>
            <a:ext cx="1925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КИТ МАРШ</a:t>
            </a:r>
          </a:p>
        </p:txBody>
      </p:sp>
    </p:spTree>
    <p:extLst>
      <p:ext uri="{BB962C8B-B14F-4D97-AF65-F5344CB8AC3E}">
        <p14:creationId xmlns:p14="http://schemas.microsoft.com/office/powerpoint/2010/main" val="29872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24024"/>
              </p:ext>
            </p:extLst>
          </p:nvPr>
        </p:nvGraphicFramePr>
        <p:xfrm>
          <a:off x="838200" y="1825625"/>
          <a:ext cx="10806477" cy="409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008">
                  <a:extLst>
                    <a:ext uri="{9D8B030D-6E8A-4147-A177-3AD203B41FA5}">
                      <a16:colId xmlns:a16="http://schemas.microsoft.com/office/drawing/2014/main" val="1139261039"/>
                    </a:ext>
                  </a:extLst>
                </a:gridCol>
                <a:gridCol w="4303352">
                  <a:extLst>
                    <a:ext uri="{9D8B030D-6E8A-4147-A177-3AD203B41FA5}">
                      <a16:colId xmlns:a16="http://schemas.microsoft.com/office/drawing/2014/main" val="3542971172"/>
                    </a:ext>
                  </a:extLst>
                </a:gridCol>
                <a:gridCol w="2826117">
                  <a:extLst>
                    <a:ext uri="{9D8B030D-6E8A-4147-A177-3AD203B41FA5}">
                      <a16:colId xmlns:a16="http://schemas.microsoft.com/office/drawing/2014/main" val="1044159606"/>
                    </a:ext>
                  </a:extLst>
                </a:gridCol>
              </a:tblGrid>
              <a:tr h="11274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Знаю: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Хочу узнать: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Узнал: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7304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5"/>
                          </a:solidFill>
                          <a:effectLst/>
                          <a:uLnTx/>
                          <a:uFillTx/>
                          <a:latin typeface="Google Sans"/>
                          <a:ea typeface="+mn-ea"/>
                          <a:cs typeface="+mn-cs"/>
                        </a:rPr>
                        <a:t>Танец – это движения под музыку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5"/>
                        </a:solidFill>
                        <a:effectLst/>
                        <a:uLnTx/>
                        <a:uFillTx/>
                        <a:latin typeface="Google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39430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4832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6713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7031" y="705351"/>
            <a:ext cx="942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 УРОКА:   ТАНЦЫ, ИГРЫ И ВЕСЕЛЬЕ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9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418099"/>
            <a:ext cx="88669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Танец – это выразительные движения под музыку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2425"/>
            <a:ext cx="8025442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 flipH="1">
            <a:off x="460374" y="-144463"/>
            <a:ext cx="791231" cy="7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2" y="345688"/>
            <a:ext cx="10995101" cy="62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6" y="486512"/>
            <a:ext cx="10448692" cy="57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8" y="1379372"/>
            <a:ext cx="7724282" cy="51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6224" y="423746"/>
            <a:ext cx="5531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ТАНЕЦ «ПОЛЬКА»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7229" y="777689"/>
            <a:ext cx="294662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Полька – танец – «знакомство».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Полька – веселый, быстрый танец в две четверти, родился в Чехии. Его танцуют парами, с подскоками.</a:t>
            </a:r>
          </a:p>
        </p:txBody>
      </p:sp>
    </p:spTree>
    <p:extLst>
      <p:ext uri="{BB962C8B-B14F-4D97-AF65-F5344CB8AC3E}">
        <p14:creationId xmlns:p14="http://schemas.microsoft.com/office/powerpoint/2010/main" val="34679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16" y="512956"/>
            <a:ext cx="11280077" cy="59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222" y="404152"/>
            <a:ext cx="10826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Хоровод – это и танец, и игра, и песня одновременно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2" y="1410701"/>
            <a:ext cx="10420396" cy="50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2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1021080"/>
            <a:ext cx="11042073" cy="5180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54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spcAft>
                <a:spcPts val="800"/>
              </a:spcAft>
            </a:pPr>
            <a:r>
              <a:rPr lang="ru-RU" sz="54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узнаешь:</a:t>
            </a:r>
            <a:endParaRPr lang="ru-RU" sz="5400" kern="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54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 танцевальная </a:t>
            </a:r>
            <a:r>
              <a:rPr lang="ru-RU" sz="5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</a:p>
          <a:p>
            <a:pPr>
              <a:spcAft>
                <a:spcPts val="800"/>
              </a:spcAft>
            </a:pPr>
            <a:r>
              <a:rPr lang="ru-RU" sz="54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научишься:</a:t>
            </a:r>
          </a:p>
          <a:p>
            <a:pPr>
              <a:spcAft>
                <a:spcPts val="80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характер музыки и исполнять танцевальные движения</a:t>
            </a:r>
            <a:endParaRPr lang="ru-RU" sz="11500" kern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08" y="1326994"/>
            <a:ext cx="8842917" cy="479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386362" y="423746"/>
            <a:ext cx="763858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ХОРОВОД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255" y="498764"/>
            <a:ext cx="101969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Хоровод – это не только самый распространенный, но и самый древний вид русского танца. Основное построение хоровода – круг, его круговая композиция (подобие солнца) и движение по ходу солнца (хождение за солнцем – «посолонь») берут свое начало из старинных языческих обрядов и игрищ славян, поклонявшихся могущественному богу Солнца —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Яриле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582" y="734290"/>
            <a:ext cx="791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ЛЕЗГИНКА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255" y="2424545"/>
            <a:ext cx="105571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Н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</a:rPr>
              <a:t>ародный 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танец 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hlinkClick r:id="rId2" tooltip="Лезгин"/>
              </a:rPr>
              <a:t>лезгин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распространённый по всему 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Кавказа 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также музыкальное сопровождение к этому 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</a:rPr>
              <a:t>танцу. 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Традиционный 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hlinkClick r:id="rId3" tooltip="Народный танец"/>
              </a:rPr>
              <a:t>народный танец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</a:rPr>
              <a:t> горских 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hlinkClick r:id="rId4" tooltip="Народы Кавказа"/>
              </a:rPr>
              <a:t>народов Кавказа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0025"/>
            <a:ext cx="10287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1b1fc0968e75143da42930787391da071feacf7a-1648597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86" y="943483"/>
            <a:ext cx="9468957" cy="53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35702"/>
              </p:ext>
            </p:extLst>
          </p:nvPr>
        </p:nvGraphicFramePr>
        <p:xfrm>
          <a:off x="838200" y="1825625"/>
          <a:ext cx="10806477" cy="409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008">
                  <a:extLst>
                    <a:ext uri="{9D8B030D-6E8A-4147-A177-3AD203B41FA5}">
                      <a16:colId xmlns:a16="http://schemas.microsoft.com/office/drawing/2014/main" val="1733154160"/>
                    </a:ext>
                  </a:extLst>
                </a:gridCol>
                <a:gridCol w="4303352">
                  <a:extLst>
                    <a:ext uri="{9D8B030D-6E8A-4147-A177-3AD203B41FA5}">
                      <a16:colId xmlns:a16="http://schemas.microsoft.com/office/drawing/2014/main" val="327221206"/>
                    </a:ext>
                  </a:extLst>
                </a:gridCol>
                <a:gridCol w="2826117">
                  <a:extLst>
                    <a:ext uri="{9D8B030D-6E8A-4147-A177-3AD203B41FA5}">
                      <a16:colId xmlns:a16="http://schemas.microsoft.com/office/drawing/2014/main" val="853546065"/>
                    </a:ext>
                  </a:extLst>
                </a:gridCol>
              </a:tblGrid>
              <a:tr h="11274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Знаю: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Хочу узнать: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Узнал: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53609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5"/>
                          </a:solidFill>
                          <a:effectLst/>
                          <a:uLnTx/>
                          <a:uFillTx/>
                          <a:latin typeface="Google Sans"/>
                          <a:ea typeface="+mn-ea"/>
                          <a:cs typeface="+mn-cs"/>
                        </a:rPr>
                        <a:t>Танец – это движения под музыку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5"/>
                        </a:solidFill>
                        <a:effectLst/>
                        <a:uLnTx/>
                        <a:uFillTx/>
                        <a:latin typeface="Google San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КАКИЕ БЫВАЮТ ТАНЦЫ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908309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75290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8153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44448" y="774915"/>
            <a:ext cx="10004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 УРОКА:   ТАНЦЫ, ИГРЫ И ВЕСЕЛЬЕ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1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4632" y="459570"/>
            <a:ext cx="6437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МАХМУД ЭСАМБАЕВ</a:t>
            </a: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1382900"/>
            <a:ext cx="3674630" cy="489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9927" y="1717964"/>
            <a:ext cx="5832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Величайший танцор всех времен и народов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5" y="1894430"/>
            <a:ext cx="10872439" cy="44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1552" y="702526"/>
            <a:ext cx="5936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МАХМУД ЭСАМБАЕВ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3" y="2216028"/>
            <a:ext cx="3216003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6" y="2216028"/>
            <a:ext cx="3478787" cy="34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83" y="2216028"/>
            <a:ext cx="3980539" cy="34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1552" y="702526"/>
            <a:ext cx="5936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МАХМУД ЭСАМБАЕВ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38563"/>
              </p:ext>
            </p:extLst>
          </p:nvPr>
        </p:nvGraphicFramePr>
        <p:xfrm>
          <a:off x="838200" y="1825625"/>
          <a:ext cx="10806477" cy="427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008">
                  <a:extLst>
                    <a:ext uri="{9D8B030D-6E8A-4147-A177-3AD203B41FA5}">
                      <a16:colId xmlns:a16="http://schemas.microsoft.com/office/drawing/2014/main" val="1860768766"/>
                    </a:ext>
                  </a:extLst>
                </a:gridCol>
                <a:gridCol w="3381883">
                  <a:extLst>
                    <a:ext uri="{9D8B030D-6E8A-4147-A177-3AD203B41FA5}">
                      <a16:colId xmlns:a16="http://schemas.microsoft.com/office/drawing/2014/main" val="3823461741"/>
                    </a:ext>
                  </a:extLst>
                </a:gridCol>
                <a:gridCol w="3747586">
                  <a:extLst>
                    <a:ext uri="{9D8B030D-6E8A-4147-A177-3AD203B41FA5}">
                      <a16:colId xmlns:a16="http://schemas.microsoft.com/office/drawing/2014/main" val="524401047"/>
                    </a:ext>
                  </a:extLst>
                </a:gridCol>
              </a:tblGrid>
              <a:tr h="11274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Знаю: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Хочу узнать: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Узнал: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45559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Танец – это движения под музыку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БЫВАЮТ ТАНЦЫ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РАЗУЧИЛИ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ДВИЖЕНИЯ ТАНЦА «ПОЛЬКА» И «ХОРОВОД»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027805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52612"/>
                  </a:ext>
                </a:extLst>
              </a:tr>
              <a:tr h="7984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6144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96848" y="750516"/>
            <a:ext cx="10004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 УРОКА:   ТАНЦЫ, ИГРЫ И ВЕСЕЛЬЕ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5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47" y="236139"/>
            <a:ext cx="10547497" cy="64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71FE-4A25-6881-3384-3C47B1DC8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EEEC51-9974-7655-CDFF-A8BA851E13AC}"/>
              </a:ext>
            </a:extLst>
          </p:cNvPr>
          <p:cNvSpPr/>
          <p:nvPr/>
        </p:nvSpPr>
        <p:spPr>
          <a:xfrm>
            <a:off x="-1" y="0"/>
            <a:ext cx="12192001" cy="11817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Закончи предложение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6580ED-2472-832D-8083-1597A4DD0A32}"/>
              </a:ext>
            </a:extLst>
          </p:cNvPr>
          <p:cNvSpPr/>
          <p:nvPr/>
        </p:nvSpPr>
        <p:spPr>
          <a:xfrm>
            <a:off x="-6" y="1421971"/>
            <a:ext cx="12192001" cy="883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0" i="0" dirty="0">
                <a:solidFill>
                  <a:srgbClr val="0A0A0A"/>
                </a:solidFill>
                <a:effectLst/>
                <a:latin typeface="Google Sans"/>
              </a:rPr>
              <a:t>  Сегодня я узнал…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AA320D-4C6E-501A-35AF-D50ADBFD9C64}"/>
              </a:ext>
            </a:extLst>
          </p:cNvPr>
          <p:cNvSpPr/>
          <p:nvPr/>
        </p:nvSpPr>
        <p:spPr>
          <a:xfrm>
            <a:off x="0" y="2545597"/>
            <a:ext cx="12192001" cy="883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0" i="0" dirty="0">
                <a:solidFill>
                  <a:srgbClr val="0A0A0A"/>
                </a:solidFill>
                <a:effectLst/>
                <a:latin typeface="Google Sans"/>
              </a:rPr>
              <a:t>  Было интересно…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609B88-C8DE-5420-D48C-D25AD5E7DAA6}"/>
              </a:ext>
            </a:extLst>
          </p:cNvPr>
          <p:cNvSpPr/>
          <p:nvPr/>
        </p:nvSpPr>
        <p:spPr>
          <a:xfrm>
            <a:off x="-6" y="3669223"/>
            <a:ext cx="12192001" cy="883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0" i="0" dirty="0">
                <a:solidFill>
                  <a:srgbClr val="0A0A0A"/>
                </a:solidFill>
                <a:effectLst/>
                <a:latin typeface="Google Sans"/>
              </a:rPr>
              <a:t>  Теперь я могу…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15A676-C55C-7C52-CB3A-54AE3A824FF0}"/>
              </a:ext>
            </a:extLst>
          </p:cNvPr>
          <p:cNvSpPr/>
          <p:nvPr/>
        </p:nvSpPr>
        <p:spPr>
          <a:xfrm>
            <a:off x="-5" y="4755397"/>
            <a:ext cx="12192001" cy="883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0" i="0" dirty="0">
                <a:solidFill>
                  <a:srgbClr val="0A0A0A"/>
                </a:solidFill>
                <a:effectLst/>
                <a:latin typeface="Google Sans"/>
              </a:rPr>
              <a:t>  Мне захотелось…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505D8E-5B7A-EAAA-5057-AA77660933DB}"/>
              </a:ext>
            </a:extLst>
          </p:cNvPr>
          <p:cNvSpPr/>
          <p:nvPr/>
        </p:nvSpPr>
        <p:spPr>
          <a:xfrm>
            <a:off x="-4" y="5854485"/>
            <a:ext cx="12192001" cy="8834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1200"/>
              </a:spcAft>
            </a:pPr>
            <a:r>
              <a:rPr lang="ru-RU" sz="3600" b="0" i="0" dirty="0">
                <a:solidFill>
                  <a:srgbClr val="0A0A0A"/>
                </a:solidFill>
                <a:effectLst/>
                <a:latin typeface="Google Sans"/>
              </a:rPr>
              <a:t>  Урок мне показался…..(коротким/длинным)</a:t>
            </a:r>
          </a:p>
        </p:txBody>
      </p:sp>
    </p:spTree>
    <p:extLst>
      <p:ext uri="{BB962C8B-B14F-4D97-AF65-F5344CB8AC3E}">
        <p14:creationId xmlns:p14="http://schemas.microsoft.com/office/powerpoint/2010/main" val="113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2A92BF-C881-00B9-7D3F-184E3731E47B}"/>
              </a:ext>
            </a:extLst>
          </p:cNvPr>
          <p:cNvSpPr/>
          <p:nvPr/>
        </p:nvSpPr>
        <p:spPr>
          <a:xfrm>
            <a:off x="-1" y="0"/>
            <a:ext cx="12192001" cy="11817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Домашнее задание </a:t>
            </a:r>
            <a:r>
              <a:rPr lang="ru-RU" sz="3600" b="1" dirty="0" smtClean="0"/>
              <a:t>(творческое, по </a:t>
            </a:r>
            <a:r>
              <a:rPr lang="ru-RU" sz="3600" b="1" dirty="0"/>
              <a:t>выбору)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2527" y="1706138"/>
            <a:ext cx="10894741" cy="318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914400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Нарисовать </a:t>
            </a:r>
            <a:r>
              <a:rPr lang="ru-RU" sz="2800" b="1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на тему «Мой любимый танец</a:t>
            </a:r>
            <a:r>
              <a:rPr lang="ru-RU" sz="2800" b="1" dirty="0" smtClean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Расспросить </a:t>
            </a:r>
            <a:r>
              <a:rPr lang="ru-RU" sz="2800" b="1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родителей/бабушек/дедушек, в какие музыкальные игры они играли в детстве</a:t>
            </a:r>
            <a:r>
              <a:rPr lang="ru-RU" sz="2800" b="1" dirty="0" smtClean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Придумать </a:t>
            </a:r>
            <a:r>
              <a:rPr lang="ru-RU" sz="2800" b="1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записать 3 вопроса о танцах, которые возникли после урока.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61236" y="1392456"/>
            <a:ext cx="10781415" cy="53060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к различным видам искусства, музыкальным традициям и творчеству своего и других народов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ПУУД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 предложенные объекты (музыкальные инструменты, элементы музыкального языка, произведения, исполнительские составы);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ПУУД: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учителя формулировать цель выполнения вокальных и слуховых упражнений,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таблицей ЗХУ, работа с иллюстрацией.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РУУД: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 свои учебные действия для преодоления ошибок.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КУУД: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музыку как специфическую форму общения людей, стремиться понять эмоционально-образное содержание музыкального высказывания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Предметные: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261" y="561459"/>
            <a:ext cx="113989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542" y="99795"/>
            <a:ext cx="90547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 урока: Танцы, игры и веселье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18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ПОСЛОВИЦА </a:t>
            </a:r>
            <a:br>
              <a:rPr lang="ru-RU" sz="7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– </a:t>
            </a:r>
            <a:r>
              <a:rPr lang="ru-RU" sz="72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короткое народное изречение с поучительным смыслом</a:t>
            </a:r>
            <a:endParaRPr lang="ru-RU" sz="72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" y="527718"/>
            <a:ext cx="10536866" cy="56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2" y="1196112"/>
            <a:ext cx="3482925" cy="46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68" y="516108"/>
            <a:ext cx="5531933" cy="246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136" y="3864722"/>
            <a:ext cx="2899318" cy="2254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50420" y="3386302"/>
            <a:ext cx="3579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>
                <a:solidFill>
                  <a:srgbClr val="FF0000"/>
                </a:solidFill>
              </a:rPr>
              <a:t>МУЗЫКА</a:t>
            </a:r>
          </a:p>
          <a:p>
            <a:pPr algn="ctr"/>
            <a:r>
              <a:rPr lang="ru-RU" sz="5400" b="1" u="sng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КЛАСС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2" y="344764"/>
            <a:ext cx="10886536" cy="62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3" y="1989617"/>
            <a:ext cx="3810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6241" y="478465"/>
            <a:ext cx="66515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ТРИ КИТА В МУЗЫКЕ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27" y="2099230"/>
            <a:ext cx="3965684" cy="3085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540" y="1370337"/>
            <a:ext cx="203081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КИТ ПЕСНЯ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21" y="2261060"/>
            <a:ext cx="3687083" cy="31440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85188" y="1308782"/>
            <a:ext cx="293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КИТ   ТАНЕЦ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329" y="1400540"/>
            <a:ext cx="204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КИТ МАРШ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3" y="2016093"/>
            <a:ext cx="3810000" cy="2857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34" y="2168493"/>
            <a:ext cx="3657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52e0a7384a1a75a95fc02d0925aa2f87a42cf2d2-1014799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29" y="457200"/>
            <a:ext cx="10002644" cy="53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345</Words>
  <Application>Microsoft Office PowerPoint</Application>
  <PresentationFormat>Широкоэкранный</PresentationFormat>
  <Paragraphs>69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Google Sans</vt:lpstr>
      <vt:lpstr>Palatino Linotype</vt:lpstr>
      <vt:lpstr>Segoe UI</vt:lpstr>
      <vt:lpstr>Times New Roman</vt:lpstr>
      <vt:lpstr>Тема Office</vt:lpstr>
      <vt:lpstr> Личностные: 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 восприимчивость к различным видам искусства, музыкальным традициям и творчеству своего и других народов; Метапредметные: ПУУД: классифицировать предложенные объекты (музыкальные инструменты, элементы музыкального языка, произведения, исполнительские составы); ПУУД: с помощью учителя формулировать цель выполнения вокальных и слуховых упражнений, работа с таблицей ЗХУ, работа с иллюстрацией. РУУД: корректировать свои учебные действия для преодоления ошибок. КУУД: воспринимать музыку как специфическую форму общения людей, стремиться понять эмоционально-образное содержание музыкального высказывания; Предметные: 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  </vt:lpstr>
      <vt:lpstr>Презентация PowerPoint</vt:lpstr>
      <vt:lpstr>Презентация PowerPoint</vt:lpstr>
      <vt:lpstr>ПОСЛОВИЦА  – короткое народное изречение с поучительным смыслом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Личностные: 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 восприимчивость к различным видам искусства, музыкальным традициям и творчеству своего и других народов; Метапредметные: ПУУД: классифицировать предложенные объекты (музыкальные инструменты, элементы музыкального языка, произведения, исполнительские составы); ПУУД: с помощью учителя формулировать цель выполнения вокальных и слуховых упражнений, работа с таблицей ЗХУ, работа с иллюстрацией. РУУД: корректировать свои учебные действия для преодоления ошибок. КУУД: воспринимать музыку как специфическую форму общения людей, стремиться понять эмоционально-образное содержание музыкального высказывания; Предметные: 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Личностные: осознавать собственные чувства и мысли, эстетические переживания, замечать прекрасное в окружающем мире и в человеке, стремиться к развитию и удовлетворению эстетических потребностей восприимчивость к различным видам искусства, музыкальным традициям и творчеству своего и других народов;  Метапредметные: ПУУД: работа с информацией:  представлять информацию в заданной форме (дополнять таблицу, текст): работа с таблицей ЗХУ, работа с иллюстрацией. 0РУУД: формулировать ответ (вывод), подтверждать его объяснением, расчётами: работа с «облаком слов», работа с задачей № 1 (1-й этап), работа с задачей № 1 (2-й этап), работа с задачей № 2, работа с иллюстрацией. КУУД: объяснять на примерах отношения «больше-меньше на…», «больше-меньше в…»: работа с задачей № 1 (2-й этап), работа с иллюстрацией, работа с задачей № 2, работа с задачей № 3.  Предметные: сравнивать величины стоимости, устанавливая между ними соотношение «больше или меньше на или в»: работа с задачей № 1 (2-й этап), работа с иллюстрацией, работа с задачей № 2, работа с задачей № 3.</dc:title>
  <dc:creator>Верхатойская_02</dc:creator>
  <cp:lastModifiedBy>Верхатойская_02</cp:lastModifiedBy>
  <cp:revision>53</cp:revision>
  <dcterms:created xsi:type="dcterms:W3CDTF">2025-12-11T20:21:46Z</dcterms:created>
  <dcterms:modified xsi:type="dcterms:W3CDTF">2025-12-17T03:20:04Z</dcterms:modified>
</cp:coreProperties>
</file>